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png" ContentType="image/pn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39783" y="160734"/>
            <a:ext cx="6091555" cy="8976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42818" y="32003"/>
            <a:ext cx="770636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3750" y="1271607"/>
            <a:ext cx="6184900" cy="2494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5" Type="http://schemas.openxmlformats.org/officeDocument/2006/relationships/image" Target="../media/image48.jp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Relationship Id="rId3" Type="http://schemas.openxmlformats.org/officeDocument/2006/relationships/image" Target="../media/image75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Relationship Id="rId25" Type="http://schemas.openxmlformats.org/officeDocument/2006/relationships/image" Target="../media/image109.png"/><Relationship Id="rId26" Type="http://schemas.openxmlformats.org/officeDocument/2006/relationships/image" Target="../media/image110.png"/><Relationship Id="rId27" Type="http://schemas.openxmlformats.org/officeDocument/2006/relationships/image" Target="../media/image111.png"/><Relationship Id="rId28" Type="http://schemas.openxmlformats.org/officeDocument/2006/relationships/image" Target="../media/image112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149.png"/><Relationship Id="rId24" Type="http://schemas.openxmlformats.org/officeDocument/2006/relationships/image" Target="../media/image150.png"/><Relationship Id="rId25" Type="http://schemas.openxmlformats.org/officeDocument/2006/relationships/image" Target="../media/image151.png"/><Relationship Id="rId26" Type="http://schemas.openxmlformats.org/officeDocument/2006/relationships/image" Target="../media/image152.png"/><Relationship Id="rId27" Type="http://schemas.openxmlformats.org/officeDocument/2006/relationships/image" Target="../media/image153.png"/><Relationship Id="rId28" Type="http://schemas.openxmlformats.org/officeDocument/2006/relationships/image" Target="../media/image154.png"/><Relationship Id="rId29" Type="http://schemas.openxmlformats.org/officeDocument/2006/relationships/image" Target="../media/image155.png"/><Relationship Id="rId30" Type="http://schemas.openxmlformats.org/officeDocument/2006/relationships/image" Target="../media/image156.png"/><Relationship Id="rId31" Type="http://schemas.openxmlformats.org/officeDocument/2006/relationships/image" Target="../media/image157.png"/><Relationship Id="rId32" Type="http://schemas.openxmlformats.org/officeDocument/2006/relationships/image" Target="../media/image158.png"/><Relationship Id="rId33" Type="http://schemas.openxmlformats.org/officeDocument/2006/relationships/image" Target="../media/image159.png"/><Relationship Id="rId34" Type="http://schemas.openxmlformats.org/officeDocument/2006/relationships/image" Target="../media/image160.png"/><Relationship Id="rId35" Type="http://schemas.openxmlformats.org/officeDocument/2006/relationships/image" Target="../media/image161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30.png"/><Relationship Id="rId4" Type="http://schemas.openxmlformats.org/officeDocument/2006/relationships/image" Target="../media/image179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80.png"/><Relationship Id="rId8" Type="http://schemas.openxmlformats.org/officeDocument/2006/relationships/image" Target="../media/image166.png"/><Relationship Id="rId9" Type="http://schemas.openxmlformats.org/officeDocument/2006/relationships/image" Target="../media/image181.png"/><Relationship Id="rId10" Type="http://schemas.openxmlformats.org/officeDocument/2006/relationships/image" Target="../media/image168.png"/><Relationship Id="rId11" Type="http://schemas.openxmlformats.org/officeDocument/2006/relationships/image" Target="../media/image182.png"/><Relationship Id="rId12" Type="http://schemas.openxmlformats.org/officeDocument/2006/relationships/image" Target="../media/image144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86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30.png"/><Relationship Id="rId4" Type="http://schemas.openxmlformats.org/officeDocument/2006/relationships/image" Target="../media/image187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88.png"/><Relationship Id="rId8" Type="http://schemas.openxmlformats.org/officeDocument/2006/relationships/image" Target="../media/image166.png"/><Relationship Id="rId9" Type="http://schemas.openxmlformats.org/officeDocument/2006/relationships/image" Target="../media/image189.png"/><Relationship Id="rId10" Type="http://schemas.openxmlformats.org/officeDocument/2006/relationships/image" Target="../media/image168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83.png"/><Relationship Id="rId14" Type="http://schemas.openxmlformats.org/officeDocument/2006/relationships/image" Target="../media/image192.png"/><Relationship Id="rId15" Type="http://schemas.openxmlformats.org/officeDocument/2006/relationships/image" Target="../media/image193.png"/><Relationship Id="rId16" Type="http://schemas.openxmlformats.org/officeDocument/2006/relationships/image" Target="../media/image194.png"/><Relationship Id="rId17" Type="http://schemas.openxmlformats.org/officeDocument/2006/relationships/image" Target="../media/image144.png"/><Relationship Id="rId18" Type="http://schemas.openxmlformats.org/officeDocument/2006/relationships/image" Target="../media/image176.png"/><Relationship Id="rId19" Type="http://schemas.openxmlformats.org/officeDocument/2006/relationships/image" Target="../media/image195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20" Type="http://schemas.openxmlformats.org/officeDocument/2006/relationships/image" Target="../media/image147.png"/><Relationship Id="rId21" Type="http://schemas.openxmlformats.org/officeDocument/2006/relationships/image" Target="../media/image176.png"/><Relationship Id="rId22" Type="http://schemas.openxmlformats.org/officeDocument/2006/relationships/image" Target="../media/image212.png"/><Relationship Id="rId23" Type="http://schemas.openxmlformats.org/officeDocument/2006/relationships/image" Target="../media/image213.png"/><Relationship Id="rId24" Type="http://schemas.openxmlformats.org/officeDocument/2006/relationships/image" Target="../media/image214.png"/><Relationship Id="rId25" Type="http://schemas.openxmlformats.org/officeDocument/2006/relationships/image" Target="../media/image215.png"/><Relationship Id="rId26" Type="http://schemas.openxmlformats.org/officeDocument/2006/relationships/image" Target="../media/image216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png"/><Relationship Id="rId19" Type="http://schemas.openxmlformats.org/officeDocument/2006/relationships/image" Target="../media/image234.png"/><Relationship Id="rId20" Type="http://schemas.openxmlformats.org/officeDocument/2006/relationships/image" Target="../media/image235.png"/><Relationship Id="rId21" Type="http://schemas.openxmlformats.org/officeDocument/2006/relationships/image" Target="../media/image236.png"/><Relationship Id="rId22" Type="http://schemas.openxmlformats.org/officeDocument/2006/relationships/image" Target="../media/image237.png"/><Relationship Id="rId23" Type="http://schemas.openxmlformats.org/officeDocument/2006/relationships/image" Target="../media/image238.png"/><Relationship Id="rId24" Type="http://schemas.openxmlformats.org/officeDocument/2006/relationships/image" Target="../media/image239.png"/><Relationship Id="rId25" Type="http://schemas.openxmlformats.org/officeDocument/2006/relationships/image" Target="../media/image240.png"/><Relationship Id="rId26" Type="http://schemas.openxmlformats.org/officeDocument/2006/relationships/image" Target="../media/image241.png"/><Relationship Id="rId27" Type="http://schemas.openxmlformats.org/officeDocument/2006/relationships/image" Target="../media/image242.png"/><Relationship Id="rId28" Type="http://schemas.openxmlformats.org/officeDocument/2006/relationships/image" Target="../media/image243.png"/><Relationship Id="rId29" Type="http://schemas.openxmlformats.org/officeDocument/2006/relationships/image" Target="../media/image244.png"/><Relationship Id="rId30" Type="http://schemas.openxmlformats.org/officeDocument/2006/relationships/image" Target="../media/image245.png"/><Relationship Id="rId31" Type="http://schemas.openxmlformats.org/officeDocument/2006/relationships/image" Target="../media/image246.png"/><Relationship Id="rId32" Type="http://schemas.openxmlformats.org/officeDocument/2006/relationships/image" Target="../media/image247.png"/><Relationship Id="rId33" Type="http://schemas.openxmlformats.org/officeDocument/2006/relationships/image" Target="../media/image248.png"/><Relationship Id="rId34" Type="http://schemas.openxmlformats.org/officeDocument/2006/relationships/image" Target="../media/image249.png"/><Relationship Id="rId35" Type="http://schemas.openxmlformats.org/officeDocument/2006/relationships/image" Target="../media/image250.png"/><Relationship Id="rId36" Type="http://schemas.openxmlformats.org/officeDocument/2006/relationships/image" Target="../media/image251.png"/><Relationship Id="rId37" Type="http://schemas.openxmlformats.org/officeDocument/2006/relationships/image" Target="../media/image252.png"/><Relationship Id="rId38" Type="http://schemas.openxmlformats.org/officeDocument/2006/relationships/image" Target="../media/image253.png"/><Relationship Id="rId39" Type="http://schemas.openxmlformats.org/officeDocument/2006/relationships/image" Target="../media/image254.png"/><Relationship Id="rId40" Type="http://schemas.openxmlformats.org/officeDocument/2006/relationships/image" Target="../media/image255.png"/><Relationship Id="rId41" Type="http://schemas.openxmlformats.org/officeDocument/2006/relationships/image" Target="../media/image256.png"/><Relationship Id="rId42" Type="http://schemas.openxmlformats.org/officeDocument/2006/relationships/image" Target="../media/image257.png"/><Relationship Id="rId43" Type="http://schemas.openxmlformats.org/officeDocument/2006/relationships/image" Target="../media/image258.png"/><Relationship Id="rId44" Type="http://schemas.openxmlformats.org/officeDocument/2006/relationships/image" Target="../media/image259.png"/><Relationship Id="rId45" Type="http://schemas.openxmlformats.org/officeDocument/2006/relationships/image" Target="../media/image260.png"/><Relationship Id="rId46" Type="http://schemas.openxmlformats.org/officeDocument/2006/relationships/image" Target="../media/image261.png"/><Relationship Id="rId47" Type="http://schemas.openxmlformats.org/officeDocument/2006/relationships/image" Target="../media/image262.png"/><Relationship Id="rId48" Type="http://schemas.openxmlformats.org/officeDocument/2006/relationships/image" Target="../media/image263.png"/><Relationship Id="rId49" Type="http://schemas.openxmlformats.org/officeDocument/2006/relationships/image" Target="../media/image264.png"/><Relationship Id="rId50" Type="http://schemas.openxmlformats.org/officeDocument/2006/relationships/image" Target="../media/image265.png"/><Relationship Id="rId51" Type="http://schemas.openxmlformats.org/officeDocument/2006/relationships/image" Target="../media/image266.png"/><Relationship Id="rId52" Type="http://schemas.openxmlformats.org/officeDocument/2006/relationships/image" Target="../media/image267.png"/><Relationship Id="rId53" Type="http://schemas.openxmlformats.org/officeDocument/2006/relationships/image" Target="../media/image268.png"/><Relationship Id="rId54" Type="http://schemas.openxmlformats.org/officeDocument/2006/relationships/image" Target="../media/image269.png"/><Relationship Id="rId55" Type="http://schemas.openxmlformats.org/officeDocument/2006/relationships/image" Target="../media/image270.png"/><Relationship Id="rId56" Type="http://schemas.openxmlformats.org/officeDocument/2006/relationships/image" Target="../media/image271.png"/><Relationship Id="rId57" Type="http://schemas.openxmlformats.org/officeDocument/2006/relationships/image" Target="../media/image272.png"/><Relationship Id="rId58" Type="http://schemas.openxmlformats.org/officeDocument/2006/relationships/image" Target="../media/image273.png"/><Relationship Id="rId59" Type="http://schemas.openxmlformats.org/officeDocument/2006/relationships/image" Target="../media/image274.png"/><Relationship Id="rId60" Type="http://schemas.openxmlformats.org/officeDocument/2006/relationships/image" Target="../media/image275.png"/><Relationship Id="rId61" Type="http://schemas.openxmlformats.org/officeDocument/2006/relationships/image" Target="../media/image276.png"/><Relationship Id="rId62" Type="http://schemas.openxmlformats.org/officeDocument/2006/relationships/image" Target="../media/image277.png"/><Relationship Id="rId63" Type="http://schemas.openxmlformats.org/officeDocument/2006/relationships/image" Target="../media/image278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168.png"/><Relationship Id="rId16" Type="http://schemas.openxmlformats.org/officeDocument/2006/relationships/image" Target="../media/image292.png"/><Relationship Id="rId17" Type="http://schemas.openxmlformats.org/officeDocument/2006/relationships/image" Target="../media/image293.png"/><Relationship Id="rId18" Type="http://schemas.openxmlformats.org/officeDocument/2006/relationships/image" Target="../media/image294.png"/><Relationship Id="rId19" Type="http://schemas.openxmlformats.org/officeDocument/2006/relationships/image" Target="../media/image295.png"/><Relationship Id="rId20" Type="http://schemas.openxmlformats.org/officeDocument/2006/relationships/image" Target="../media/image296.png"/><Relationship Id="rId21" Type="http://schemas.openxmlformats.org/officeDocument/2006/relationships/image" Target="../media/image297.png"/><Relationship Id="rId22" Type="http://schemas.openxmlformats.org/officeDocument/2006/relationships/image" Target="../media/image29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1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Relationship Id="rId16" Type="http://schemas.openxmlformats.org/officeDocument/2006/relationships/image" Target="../media/image322.png"/><Relationship Id="rId17" Type="http://schemas.openxmlformats.org/officeDocument/2006/relationships/image" Target="../media/image323.png"/><Relationship Id="rId18" Type="http://schemas.openxmlformats.org/officeDocument/2006/relationships/image" Target="../media/image324.png"/><Relationship Id="rId19" Type="http://schemas.openxmlformats.org/officeDocument/2006/relationships/image" Target="../media/image325.png"/><Relationship Id="rId20" Type="http://schemas.openxmlformats.org/officeDocument/2006/relationships/image" Target="../media/image326.png"/><Relationship Id="rId21" Type="http://schemas.openxmlformats.org/officeDocument/2006/relationships/image" Target="../media/image327.png"/><Relationship Id="rId22" Type="http://schemas.openxmlformats.org/officeDocument/2006/relationships/image" Target="../media/image328.png"/><Relationship Id="rId23" Type="http://schemas.openxmlformats.org/officeDocument/2006/relationships/image" Target="../media/image329.png"/><Relationship Id="rId24" Type="http://schemas.openxmlformats.org/officeDocument/2006/relationships/image" Target="../media/image330.png"/><Relationship Id="rId25" Type="http://schemas.openxmlformats.org/officeDocument/2006/relationships/image" Target="../media/image331.png"/><Relationship Id="rId26" Type="http://schemas.openxmlformats.org/officeDocument/2006/relationships/image" Target="../media/image332.png"/><Relationship Id="rId27" Type="http://schemas.openxmlformats.org/officeDocument/2006/relationships/image" Target="../media/image333.png"/><Relationship Id="rId28" Type="http://schemas.openxmlformats.org/officeDocument/2006/relationships/image" Target="../media/image334.png"/><Relationship Id="rId29" Type="http://schemas.openxmlformats.org/officeDocument/2006/relationships/image" Target="../media/image335.png"/><Relationship Id="rId30" Type="http://schemas.openxmlformats.org/officeDocument/2006/relationships/image" Target="../media/image336.png"/><Relationship Id="rId31" Type="http://schemas.openxmlformats.org/officeDocument/2006/relationships/image" Target="../media/image337.png"/><Relationship Id="rId32" Type="http://schemas.openxmlformats.org/officeDocument/2006/relationships/image" Target="../media/image338.png"/><Relationship Id="rId33" Type="http://schemas.openxmlformats.org/officeDocument/2006/relationships/image" Target="../media/image339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3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0.jpg"/><Relationship Id="rId3" Type="http://schemas.openxmlformats.org/officeDocument/2006/relationships/image" Target="../media/image351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3281" y="1666747"/>
            <a:ext cx="540893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/>
              <a:t>Linear</a:t>
            </a:r>
            <a:r>
              <a:rPr dirty="0" sz="6000" spc="-30"/>
              <a:t> </a:t>
            </a:r>
            <a:r>
              <a:rPr dirty="0" sz="6000" spc="-10"/>
              <a:t>Regression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0" y="2752725"/>
            <a:ext cx="1943100" cy="27908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1100" y="1790700"/>
            <a:ext cx="2038350" cy="809625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4400550" y="6015037"/>
            <a:ext cx="595630" cy="52705"/>
          </a:xfrm>
          <a:custGeom>
            <a:avLst/>
            <a:gdLst/>
            <a:ahLst/>
            <a:cxnLst/>
            <a:rect l="l" t="t" r="r" b="b"/>
            <a:pathLst>
              <a:path w="595629" h="52704">
                <a:moveTo>
                  <a:pt x="585787" y="0"/>
                </a:moveTo>
                <a:lnTo>
                  <a:pt x="9525" y="0"/>
                </a:lnTo>
                <a:lnTo>
                  <a:pt x="9525" y="23812"/>
                </a:lnTo>
                <a:lnTo>
                  <a:pt x="585787" y="23812"/>
                </a:lnTo>
                <a:lnTo>
                  <a:pt x="585787" y="0"/>
                </a:lnTo>
                <a:close/>
              </a:path>
              <a:path w="595629" h="52704">
                <a:moveTo>
                  <a:pt x="595312" y="28575"/>
                </a:moveTo>
                <a:lnTo>
                  <a:pt x="0" y="28575"/>
                </a:lnTo>
                <a:lnTo>
                  <a:pt x="0" y="52387"/>
                </a:lnTo>
                <a:lnTo>
                  <a:pt x="595312" y="52387"/>
                </a:lnTo>
                <a:lnTo>
                  <a:pt x="595312" y="28575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3952875" y="1204912"/>
            <a:ext cx="4377055" cy="4348480"/>
            <a:chOff x="3952875" y="1204912"/>
            <a:chExt cx="4377055" cy="4348480"/>
          </a:xfrm>
        </p:grpSpPr>
        <p:sp>
          <p:nvSpPr>
            <p:cNvPr id="6" name="object 6" descr=""/>
            <p:cNvSpPr/>
            <p:nvPr/>
          </p:nvSpPr>
          <p:spPr>
            <a:xfrm>
              <a:off x="3964781" y="1204912"/>
              <a:ext cx="0" cy="4348480"/>
            </a:xfrm>
            <a:custGeom>
              <a:avLst/>
              <a:gdLst/>
              <a:ahLst/>
              <a:cxnLst/>
              <a:rect l="l" t="t" r="r" b="b"/>
              <a:pathLst>
                <a:path w="0" h="4348480">
                  <a:moveTo>
                    <a:pt x="0" y="434816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57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952875" y="5541168"/>
              <a:ext cx="4377055" cy="0"/>
            </a:xfrm>
            <a:custGeom>
              <a:avLst/>
              <a:gdLst/>
              <a:ahLst/>
              <a:cxnLst/>
              <a:rect l="l" t="t" r="r" b="b"/>
              <a:pathLst>
                <a:path w="4377055" h="0">
                  <a:moveTo>
                    <a:pt x="0" y="0"/>
                  </a:moveTo>
                  <a:lnTo>
                    <a:pt x="4376737" y="0"/>
                  </a:lnTo>
                </a:path>
              </a:pathLst>
            </a:custGeom>
            <a:ln w="4762">
              <a:solidFill>
                <a:srgbClr val="57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573908" y="2422921"/>
            <a:ext cx="17716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50">
                <a:solidFill>
                  <a:srgbClr val="4F4F4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115326" y="6388695"/>
            <a:ext cx="2378710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latin typeface="Calibri"/>
                <a:cs typeface="Calibri"/>
              </a:rPr>
              <a:t>Different</a:t>
            </a:r>
            <a:r>
              <a:rPr dirty="0" sz="2350" spc="20"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E0E0E"/>
                </a:solidFill>
                <a:latin typeface="Calibri"/>
                <a:cs typeface="Calibri"/>
              </a:rPr>
              <a:t>rotations: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489930" y="2422921"/>
            <a:ext cx="1499235" cy="11195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120"/>
              </a:spcBef>
              <a:tabLst>
                <a:tab pos="1299845" algn="l"/>
              </a:tabLst>
            </a:pPr>
            <a:r>
              <a:rPr dirty="0" sz="2400">
                <a:latin typeface="Calibri"/>
                <a:cs typeface="Calibri"/>
              </a:rPr>
              <a:t>Sum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dirty="0" sz="2400">
                <a:solidFill>
                  <a:srgbClr val="1F1F1F"/>
                </a:solidFill>
                <a:latin typeface="Calibri"/>
                <a:cs typeface="Calibri"/>
              </a:rPr>
              <a:t>	</a:t>
            </a:r>
            <a:r>
              <a:rPr dirty="0" sz="2400" spc="-20">
                <a:solidFill>
                  <a:srgbClr val="59729E"/>
                </a:solidFill>
                <a:latin typeface="Calibri"/>
                <a:cs typeface="Calibri"/>
              </a:rPr>
              <a:t>-</a:t>
            </a:r>
            <a:r>
              <a:rPr dirty="0" sz="2400" spc="-50">
                <a:solidFill>
                  <a:srgbClr val="59729E"/>
                </a:solidFill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07950">
              <a:lnSpc>
                <a:spcPct val="100000"/>
              </a:lnSpc>
              <a:spcBef>
                <a:spcPts val="85"/>
              </a:spcBef>
            </a:pPr>
            <a:r>
              <a:rPr dirty="0" sz="2250" spc="-10">
                <a:latin typeface="Calibri"/>
                <a:cs typeface="Calibri"/>
              </a:rPr>
              <a:t>squared</a:t>
            </a: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2250" spc="-10">
                <a:solidFill>
                  <a:srgbClr val="0F0F0F"/>
                </a:solidFill>
                <a:latin typeface="Calibri"/>
                <a:cs typeface="Calibri"/>
              </a:rPr>
              <a:t>re5iduals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182918" y="1265634"/>
            <a:ext cx="3818254" cy="149034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3970" marR="5080" indent="-1905">
              <a:lnSpc>
                <a:spcPct val="100499"/>
              </a:lnSpc>
              <a:spcBef>
                <a:spcPts val="105"/>
              </a:spcBef>
            </a:pPr>
            <a:r>
              <a:rPr dirty="0" sz="2400">
                <a:solidFill>
                  <a:srgbClr val="151515"/>
                </a:solidFill>
                <a:latin typeface="Calibri"/>
                <a:cs typeface="Calibri"/>
              </a:rPr>
              <a:t>After</a:t>
            </a:r>
            <a:r>
              <a:rPr dirty="0" sz="2400" spc="-4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D2D2D"/>
                </a:solidFill>
                <a:latin typeface="Calibri"/>
                <a:cs typeface="Calibri"/>
              </a:rPr>
              <a:t>a</a:t>
            </a:r>
            <a:r>
              <a:rPr dirty="0" sz="2400" spc="-114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C0C0C"/>
                </a:solidFill>
                <a:latin typeface="Calibri"/>
                <a:cs typeface="Calibri"/>
              </a:rPr>
              <a:t>bunch</a:t>
            </a:r>
            <a:r>
              <a:rPr dirty="0" sz="2400" spc="-15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D1D1D"/>
                </a:solidFill>
                <a:latin typeface="Calibri"/>
                <a:cs typeface="Calibri"/>
              </a:rPr>
              <a:t>of</a:t>
            </a:r>
            <a:r>
              <a:rPr dirty="0" sz="2400" spc="-5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31313"/>
                </a:solidFill>
                <a:latin typeface="Calibri"/>
                <a:cs typeface="Calibri"/>
              </a:rPr>
              <a:t>rotations,</a:t>
            </a:r>
            <a:r>
              <a:rPr dirty="0" sz="2400" spc="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000000"/>
                </a:solidFill>
                <a:latin typeface="Calibri"/>
                <a:cs typeface="Calibri"/>
              </a:rPr>
              <a:t>you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2400" spc="-4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62626"/>
                </a:solidFill>
                <a:latin typeface="Calibri"/>
                <a:cs typeface="Calibri"/>
              </a:rPr>
              <a:t>plot</a:t>
            </a:r>
            <a:r>
              <a:rPr dirty="0" sz="2400" spc="-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dirty="0" sz="2400" spc="1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31313"/>
                </a:solidFill>
                <a:latin typeface="Calibri"/>
                <a:cs typeface="Calibri"/>
              </a:rPr>
              <a:t>sum</a:t>
            </a:r>
            <a:r>
              <a:rPr dirty="0" sz="2400" spc="-4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F0F0F"/>
                </a:solidFill>
                <a:latin typeface="Calibri"/>
                <a:cs typeface="Calibri"/>
              </a:rPr>
              <a:t>of</a:t>
            </a:r>
            <a:r>
              <a:rPr dirty="0" sz="2400" spc="-2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00000"/>
                </a:solidFill>
                <a:latin typeface="Calibri"/>
                <a:cs typeface="Calibri"/>
              </a:rPr>
              <a:t>squared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residuals</a:t>
            </a:r>
            <a:r>
              <a:rPr dirty="0" sz="2350" spc="10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35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61616"/>
                </a:solidFill>
                <a:latin typeface="Calibri"/>
                <a:cs typeface="Calibri"/>
              </a:rPr>
              <a:t>corre5ponding </a:t>
            </a:r>
            <a:r>
              <a:rPr dirty="0" sz="2400" spc="-10">
                <a:solidFill>
                  <a:srgbClr val="151515"/>
                </a:solidFill>
                <a:latin typeface="Calibri"/>
                <a:cs typeface="Calibri"/>
              </a:rPr>
              <a:t>rotation.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34074"/>
            <a:ext cx="12192000" cy="2476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0700" y="1800225"/>
            <a:ext cx="1485900" cy="374332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952875" y="1204912"/>
            <a:ext cx="4367530" cy="4348480"/>
            <a:chOff x="3952875" y="1204912"/>
            <a:chExt cx="4367530" cy="4348480"/>
          </a:xfrm>
        </p:grpSpPr>
        <p:sp>
          <p:nvSpPr>
            <p:cNvPr id="5" name="object 5" descr=""/>
            <p:cNvSpPr/>
            <p:nvPr/>
          </p:nvSpPr>
          <p:spPr>
            <a:xfrm>
              <a:off x="3964781" y="1204912"/>
              <a:ext cx="0" cy="4348480"/>
            </a:xfrm>
            <a:custGeom>
              <a:avLst/>
              <a:gdLst/>
              <a:ahLst/>
              <a:cxnLst/>
              <a:rect l="l" t="t" r="r" b="b"/>
              <a:pathLst>
                <a:path w="0" h="4348480">
                  <a:moveTo>
                    <a:pt x="0" y="434816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57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52875" y="5541168"/>
              <a:ext cx="4367530" cy="0"/>
            </a:xfrm>
            <a:custGeom>
              <a:avLst/>
              <a:gdLst/>
              <a:ahLst/>
              <a:cxnLst/>
              <a:rect l="l" t="t" r="r" b="b"/>
              <a:pathLst>
                <a:path w="4367530" h="0">
                  <a:moveTo>
                    <a:pt x="0" y="0"/>
                  </a:moveTo>
                  <a:lnTo>
                    <a:pt x="4367212" y="0"/>
                  </a:lnTo>
                </a:path>
              </a:pathLst>
            </a:custGeom>
            <a:ln w="4762">
              <a:solidFill>
                <a:srgbClr val="57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2470880" y="1204912"/>
          <a:ext cx="2375535" cy="4335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5390"/>
                <a:gridCol w="666115"/>
                <a:gridCol w="417830"/>
              </a:tblGrid>
              <a:tr h="16471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26162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111111"/>
                          </a:solidFill>
                          <a:latin typeface="Calibri"/>
                          <a:cs typeface="Calibri"/>
                        </a:rPr>
                        <a:t>Sum</a:t>
                      </a:r>
                      <a:r>
                        <a:rPr dirty="0" sz="2400" spc="-50">
                          <a:solidFill>
                            <a:srgbClr val="11111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35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of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dirty="0" sz="2400" spc="-20">
                          <a:solidFill>
                            <a:srgbClr val="597491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2400" spc="-60">
                          <a:solidFill>
                            <a:srgbClr val="597491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234315">
                        <a:lnSpc>
                          <a:spcPct val="100000"/>
                        </a:lnSpc>
                      </a:pPr>
                      <a:r>
                        <a:rPr dirty="0" sz="2400" spc="-50">
                          <a:solidFill>
                            <a:srgbClr val="4B4B4B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688590">
                <a:tc>
                  <a:txBody>
                    <a:bodyPr/>
                    <a:lstStyle/>
                    <a:p>
                      <a:pPr marL="127000">
                        <a:lnSpc>
                          <a:spcPts val="2405"/>
                        </a:lnSpc>
                      </a:pPr>
                      <a:r>
                        <a:rPr dirty="0" sz="2250" spc="-10">
                          <a:solidFill>
                            <a:srgbClr val="0E0E0E"/>
                          </a:solidFill>
                          <a:latin typeface="Calibri"/>
                          <a:cs typeface="Calibri"/>
                        </a:rPr>
                        <a:t>squared</a:t>
                      </a:r>
                      <a:endParaRPr sz="2250">
                        <a:latin typeface="Calibri"/>
                        <a:cs typeface="Calibr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250" spc="-10">
                          <a:solidFill>
                            <a:srgbClr val="131313"/>
                          </a:solidFill>
                          <a:latin typeface="Calibri"/>
                          <a:cs typeface="Calibri"/>
                        </a:rPr>
                        <a:t>residuals</a:t>
                      </a:r>
                      <a:endParaRPr sz="22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dirty="0" sz="2250" spc="-75">
                          <a:solidFill>
                            <a:srgbClr val="667093"/>
                          </a:solidFill>
                          <a:latin typeface="Calibri"/>
                          <a:cs typeface="Calibri"/>
                        </a:rPr>
                        <a:t>—</a:t>
                      </a:r>
                      <a:r>
                        <a:rPr dirty="0" sz="2250" spc="-50">
                          <a:solidFill>
                            <a:srgbClr val="667093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sz="2250">
                        <a:latin typeface="Calibri"/>
                        <a:cs typeface="Calibri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5115326" y="6388695"/>
            <a:ext cx="2378710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latin typeface="Calibri"/>
                <a:cs typeface="Calibri"/>
              </a:rPr>
              <a:t>Different</a:t>
            </a:r>
            <a:r>
              <a:rPr dirty="0" sz="2350" spc="20"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E0E0E"/>
                </a:solidFill>
                <a:latin typeface="Calibri"/>
                <a:cs typeface="Calibri"/>
              </a:rPr>
              <a:t>rotations: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86932" y="3055143"/>
            <a:ext cx="18859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5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83087" y="1275556"/>
            <a:ext cx="3816985" cy="1478280"/>
          </a:xfrm>
          <a:prstGeom prst="rect"/>
        </p:spPr>
        <p:txBody>
          <a:bodyPr wrap="square" lIns="0" tIns="4445" rIns="0" bIns="0" rtlCol="0" vert="horz">
            <a:spAutoFit/>
          </a:bodyPr>
          <a:lstStyle/>
          <a:p>
            <a:pPr marL="13970" marR="5080" indent="-1905">
              <a:lnSpc>
                <a:spcPct val="102000"/>
              </a:lnSpc>
              <a:spcBef>
                <a:spcPts val="35"/>
              </a:spcBef>
            </a:pP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After</a:t>
            </a:r>
            <a:r>
              <a:rPr dirty="0" sz="2350" spc="1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A2A2A"/>
                </a:solidFill>
                <a:latin typeface="Calibri"/>
                <a:cs typeface="Calibri"/>
              </a:rPr>
              <a:t>a</a:t>
            </a:r>
            <a:r>
              <a:rPr dirty="0" sz="2350" spc="-2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bunch</a:t>
            </a:r>
            <a:r>
              <a:rPr dirty="0" sz="2350" spc="1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35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rotations,</a:t>
            </a:r>
            <a:r>
              <a:rPr dirty="0" sz="2350" spc="13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0F0F0F"/>
                </a:solidFill>
                <a:latin typeface="Calibri"/>
                <a:cs typeface="Calibri"/>
              </a:rPr>
              <a:t>you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can</a:t>
            </a:r>
            <a:r>
              <a:rPr dirty="0" sz="2350" spc="2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plot</a:t>
            </a:r>
            <a:r>
              <a:rPr dirty="0" sz="235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D2D2D"/>
                </a:solidFill>
                <a:latin typeface="Calibri"/>
                <a:cs typeface="Calibri"/>
              </a:rPr>
              <a:t>the</a:t>
            </a:r>
            <a:r>
              <a:rPr dirty="0" sz="2350" spc="85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sum</a:t>
            </a:r>
            <a:r>
              <a:rPr dirty="0" sz="2350" spc="12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dirty="0" sz="2350" spc="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00000"/>
                </a:solidFill>
                <a:latin typeface="Calibri"/>
                <a:cs typeface="Calibri"/>
              </a:rPr>
              <a:t>squared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residuals</a:t>
            </a:r>
            <a:r>
              <a:rPr dirty="0" sz="2350" spc="10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and</a:t>
            </a:r>
            <a:r>
              <a:rPr dirty="0" sz="2350" spc="1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corre5ponding </a:t>
            </a:r>
            <a:r>
              <a:rPr dirty="0" sz="2350" spc="-10">
                <a:solidFill>
                  <a:srgbClr val="111111"/>
                </a:solidFill>
                <a:latin typeface="Calibri"/>
                <a:cs typeface="Calibri"/>
              </a:rPr>
              <a:t>rotation.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5934074"/>
            <a:ext cx="590550" cy="2476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8850" y="1809750"/>
            <a:ext cx="1047750" cy="373380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952875" y="1204912"/>
            <a:ext cx="4367530" cy="4348480"/>
            <a:chOff x="3952875" y="1204912"/>
            <a:chExt cx="4367530" cy="4348480"/>
          </a:xfrm>
        </p:grpSpPr>
        <p:sp>
          <p:nvSpPr>
            <p:cNvPr id="5" name="object 5" descr=""/>
            <p:cNvSpPr/>
            <p:nvPr/>
          </p:nvSpPr>
          <p:spPr>
            <a:xfrm>
              <a:off x="3964781" y="1204912"/>
              <a:ext cx="0" cy="4348480"/>
            </a:xfrm>
            <a:custGeom>
              <a:avLst/>
              <a:gdLst/>
              <a:ahLst/>
              <a:cxnLst/>
              <a:rect l="l" t="t" r="r" b="b"/>
              <a:pathLst>
                <a:path w="0" h="4348480">
                  <a:moveTo>
                    <a:pt x="0" y="434816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57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52875" y="5541168"/>
              <a:ext cx="4367530" cy="0"/>
            </a:xfrm>
            <a:custGeom>
              <a:avLst/>
              <a:gdLst/>
              <a:ahLst/>
              <a:cxnLst/>
              <a:rect l="l" t="t" r="r" b="b"/>
              <a:pathLst>
                <a:path w="4367530" h="0">
                  <a:moveTo>
                    <a:pt x="0" y="0"/>
                  </a:moveTo>
                  <a:lnTo>
                    <a:pt x="4367212" y="0"/>
                  </a:lnTo>
                </a:path>
              </a:pathLst>
            </a:custGeom>
            <a:ln w="4762">
              <a:solidFill>
                <a:srgbClr val="57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4400550" y="6024562"/>
            <a:ext cx="595630" cy="52705"/>
          </a:xfrm>
          <a:custGeom>
            <a:avLst/>
            <a:gdLst/>
            <a:ahLst/>
            <a:cxnLst/>
            <a:rect l="l" t="t" r="r" b="b"/>
            <a:pathLst>
              <a:path w="595629" h="52704">
                <a:moveTo>
                  <a:pt x="595312" y="28575"/>
                </a:moveTo>
                <a:lnTo>
                  <a:pt x="9525" y="28575"/>
                </a:lnTo>
                <a:lnTo>
                  <a:pt x="9525" y="52387"/>
                </a:lnTo>
                <a:lnTo>
                  <a:pt x="595312" y="52387"/>
                </a:lnTo>
                <a:lnTo>
                  <a:pt x="595312" y="28575"/>
                </a:lnTo>
                <a:close/>
              </a:path>
              <a:path w="595629" h="52704">
                <a:moveTo>
                  <a:pt x="595312" y="0"/>
                </a:moveTo>
                <a:lnTo>
                  <a:pt x="0" y="0"/>
                </a:lnTo>
                <a:lnTo>
                  <a:pt x="0" y="23812"/>
                </a:lnTo>
                <a:lnTo>
                  <a:pt x="595312" y="23812"/>
                </a:lnTo>
                <a:lnTo>
                  <a:pt x="595312" y="0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573908" y="2422921"/>
            <a:ext cx="17716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50">
                <a:solidFill>
                  <a:srgbClr val="4B4B4B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115326" y="6388695"/>
            <a:ext cx="2378710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latin typeface="Calibri"/>
                <a:cs typeface="Calibri"/>
              </a:rPr>
              <a:t>Different</a:t>
            </a:r>
            <a:r>
              <a:rPr dirty="0" sz="2350" spc="20"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E0E0E"/>
                </a:solidFill>
                <a:latin typeface="Calibri"/>
                <a:cs typeface="Calibri"/>
              </a:rPr>
              <a:t>rotations: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89930" y="2422921"/>
            <a:ext cx="1499235" cy="111950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120"/>
              </a:spcBef>
              <a:tabLst>
                <a:tab pos="1299845" algn="l"/>
              </a:tabLst>
            </a:pPr>
            <a:r>
              <a:rPr dirty="0" sz="2400">
                <a:solidFill>
                  <a:srgbClr val="111111"/>
                </a:solidFill>
                <a:latin typeface="Calibri"/>
                <a:cs typeface="Calibri"/>
              </a:rPr>
              <a:t>Sum</a:t>
            </a:r>
            <a:r>
              <a:rPr dirty="0" sz="2400" spc="-5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242424"/>
                </a:solidFill>
                <a:latin typeface="Calibri"/>
                <a:cs typeface="Calibri"/>
              </a:rPr>
              <a:t>of</a:t>
            </a:r>
            <a:r>
              <a:rPr dirty="0" sz="2400">
                <a:solidFill>
                  <a:srgbClr val="242424"/>
                </a:solidFill>
                <a:latin typeface="Calibri"/>
                <a:cs typeface="Calibri"/>
              </a:rPr>
              <a:t>	</a:t>
            </a:r>
            <a:r>
              <a:rPr dirty="0" sz="2400" spc="-20">
                <a:solidFill>
                  <a:srgbClr val="597491"/>
                </a:solidFill>
                <a:latin typeface="Calibri"/>
                <a:cs typeface="Calibri"/>
              </a:rPr>
              <a:t>-</a:t>
            </a:r>
            <a:r>
              <a:rPr dirty="0" sz="2400" spc="-50">
                <a:solidFill>
                  <a:srgbClr val="597491"/>
                </a:solidFill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07950">
              <a:lnSpc>
                <a:spcPct val="100000"/>
              </a:lnSpc>
              <a:spcBef>
                <a:spcPts val="85"/>
              </a:spcBef>
            </a:pPr>
            <a:r>
              <a:rPr dirty="0" sz="2250" spc="-10">
                <a:solidFill>
                  <a:srgbClr val="0E0E0E"/>
                </a:solidFill>
                <a:latin typeface="Calibri"/>
                <a:cs typeface="Calibri"/>
              </a:rPr>
              <a:t>squared</a:t>
            </a: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1300480" algn="l"/>
              </a:tabLst>
            </a:pPr>
            <a:r>
              <a:rPr dirty="0" sz="2250" spc="-10">
                <a:solidFill>
                  <a:srgbClr val="131313"/>
                </a:solidFill>
                <a:latin typeface="Calibri"/>
                <a:cs typeface="Calibri"/>
              </a:rPr>
              <a:t>residuals</a:t>
            </a:r>
            <a:r>
              <a:rPr dirty="0" sz="2250">
                <a:solidFill>
                  <a:srgbClr val="131313"/>
                </a:solidFill>
                <a:latin typeface="Calibri"/>
                <a:cs typeface="Calibri"/>
              </a:rPr>
              <a:t>	</a:t>
            </a:r>
            <a:r>
              <a:rPr dirty="0" sz="2250">
                <a:solidFill>
                  <a:srgbClr val="62709C"/>
                </a:solidFill>
                <a:latin typeface="Calibri"/>
                <a:cs typeface="Calibri"/>
              </a:rPr>
              <a:t>-</a:t>
            </a:r>
            <a:r>
              <a:rPr dirty="0" sz="2250" spc="-50">
                <a:solidFill>
                  <a:srgbClr val="62709C"/>
                </a:solidFill>
                <a:latin typeface="Calibri"/>
                <a:cs typeface="Calibri"/>
              </a:rPr>
              <a:t>-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286932" y="3055143"/>
            <a:ext cx="20002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183087" y="1275556"/>
            <a:ext cx="3816985" cy="147828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3970" marR="5080" indent="-1905">
              <a:lnSpc>
                <a:spcPct val="102000"/>
              </a:lnSpc>
              <a:spcBef>
                <a:spcPts val="35"/>
              </a:spcBef>
            </a:pP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After</a:t>
            </a:r>
            <a:r>
              <a:rPr dirty="0" sz="2350" spc="1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A2A2A"/>
                </a:solidFill>
                <a:latin typeface="Calibri"/>
                <a:cs typeface="Calibri"/>
              </a:rPr>
              <a:t>a</a:t>
            </a:r>
            <a:r>
              <a:rPr dirty="0" sz="2350" spc="-2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bunch</a:t>
            </a:r>
            <a:r>
              <a:rPr dirty="0" sz="2350" spc="10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of</a:t>
            </a:r>
            <a:r>
              <a:rPr dirty="0" sz="2350" spc="6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rotations,</a:t>
            </a:r>
            <a:r>
              <a:rPr dirty="0" sz="2350" spc="13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0F0F0F"/>
                </a:solidFill>
                <a:latin typeface="Calibri"/>
                <a:cs typeface="Calibri"/>
              </a:rPr>
              <a:t>you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can</a:t>
            </a:r>
            <a:r>
              <a:rPr dirty="0" sz="2350" spc="2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plot</a:t>
            </a:r>
            <a:r>
              <a:rPr dirty="0" sz="2350" spc="6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D2D2D"/>
                </a:solidFill>
                <a:latin typeface="Calibri"/>
                <a:cs typeface="Calibri"/>
              </a:rPr>
              <a:t>the</a:t>
            </a:r>
            <a:r>
              <a:rPr dirty="0" sz="2350" spc="85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sum</a:t>
            </a:r>
            <a:r>
              <a:rPr dirty="0" sz="2350" spc="12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dirty="0" sz="2350" spc="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squared </a:t>
            </a:r>
            <a:r>
              <a:rPr dirty="0" sz="2350">
                <a:latin typeface="Calibri"/>
                <a:cs typeface="Calibri"/>
              </a:rPr>
              <a:t>residuals</a:t>
            </a:r>
            <a:r>
              <a:rPr dirty="0" sz="2350" spc="10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and</a:t>
            </a:r>
            <a:r>
              <a:rPr dirty="0" sz="2350" spc="1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corre5ponding </a:t>
            </a:r>
            <a:r>
              <a:rPr dirty="0" sz="2350" spc="-10">
                <a:solidFill>
                  <a:srgbClr val="111111"/>
                </a:solidFill>
                <a:latin typeface="Calibri"/>
                <a:cs typeface="Calibri"/>
              </a:rPr>
              <a:t>rotation.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5934074"/>
            <a:ext cx="590550" cy="2476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00475" y="1219200"/>
            <a:ext cx="4505325" cy="4505325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4400550" y="6024562"/>
            <a:ext cx="595630" cy="52705"/>
          </a:xfrm>
          <a:custGeom>
            <a:avLst/>
            <a:gdLst/>
            <a:ahLst/>
            <a:cxnLst/>
            <a:rect l="l" t="t" r="r" b="b"/>
            <a:pathLst>
              <a:path w="595629" h="52704">
                <a:moveTo>
                  <a:pt x="595312" y="28575"/>
                </a:moveTo>
                <a:lnTo>
                  <a:pt x="9525" y="28575"/>
                </a:lnTo>
                <a:lnTo>
                  <a:pt x="9525" y="52387"/>
                </a:lnTo>
                <a:lnTo>
                  <a:pt x="595312" y="52387"/>
                </a:lnTo>
                <a:lnTo>
                  <a:pt x="595312" y="28575"/>
                </a:lnTo>
                <a:close/>
              </a:path>
              <a:path w="595629" h="52704">
                <a:moveTo>
                  <a:pt x="595312" y="0"/>
                </a:moveTo>
                <a:lnTo>
                  <a:pt x="0" y="0"/>
                </a:lnTo>
                <a:lnTo>
                  <a:pt x="0" y="23812"/>
                </a:lnTo>
                <a:lnTo>
                  <a:pt x="595312" y="23812"/>
                </a:lnTo>
                <a:lnTo>
                  <a:pt x="595312" y="0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89188" y="2428081"/>
            <a:ext cx="1116330" cy="1116330"/>
          </a:xfrm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algn="just" marL="12700" marR="5080" indent="230504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Sum</a:t>
            </a:r>
            <a:r>
              <a:rPr dirty="0" sz="2350" spc="1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42424"/>
                </a:solidFill>
                <a:latin typeface="Calibri"/>
                <a:cs typeface="Calibri"/>
              </a:rPr>
              <a:t>of </a:t>
            </a:r>
            <a:r>
              <a:rPr dirty="0" sz="2350" spc="-10">
                <a:solidFill>
                  <a:srgbClr val="0E0E0E"/>
                </a:solidFill>
                <a:latin typeface="Calibri"/>
                <a:cs typeface="Calibri"/>
              </a:rPr>
              <a:t>squared 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residuals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115326" y="6388695"/>
            <a:ext cx="2378710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latin typeface="Calibri"/>
                <a:cs typeface="Calibri"/>
              </a:rPr>
              <a:t>Different</a:t>
            </a:r>
            <a:r>
              <a:rPr dirty="0" sz="2350" spc="20"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E0E0E"/>
                </a:solidFill>
                <a:latin typeface="Calibri"/>
                <a:cs typeface="Calibri"/>
              </a:rPr>
              <a:t>rotations: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950" y="1219200"/>
            <a:ext cx="4591050" cy="5133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2095" y="2428081"/>
            <a:ext cx="1106805" cy="1116330"/>
          </a:xfrm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algn="just" marL="12700" marR="5080" indent="224790">
              <a:lnSpc>
                <a:spcPct val="102400"/>
              </a:lnSpc>
              <a:spcBef>
                <a:spcPts val="25"/>
              </a:spcBef>
            </a:pPr>
            <a:r>
              <a:rPr dirty="0" sz="2350" spc="-275">
                <a:solidFill>
                  <a:srgbClr val="111111"/>
                </a:solidFill>
                <a:latin typeface="Arial MT"/>
                <a:cs typeface="Arial MT"/>
              </a:rPr>
              <a:t>Sum</a:t>
            </a:r>
            <a:r>
              <a:rPr dirty="0" sz="2350" spc="12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350" spc="-25">
                <a:solidFill>
                  <a:srgbClr val="181818"/>
                </a:solidFill>
                <a:latin typeface="Arial MT"/>
                <a:cs typeface="Arial MT"/>
              </a:rPr>
              <a:t>of </a:t>
            </a:r>
            <a:r>
              <a:rPr dirty="0" sz="2350" spc="-10">
                <a:solidFill>
                  <a:srgbClr val="000000"/>
                </a:solidFill>
                <a:latin typeface="Arial MT"/>
                <a:cs typeface="Arial MT"/>
              </a:rPr>
              <a:t>squared </a:t>
            </a:r>
            <a:r>
              <a:rPr dirty="0" sz="2350" spc="-114">
                <a:solidFill>
                  <a:srgbClr val="000000"/>
                </a:solidFill>
                <a:latin typeface="Arial MT"/>
                <a:cs typeface="Arial MT"/>
              </a:rPr>
              <a:t>residuals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115326" y="6388695"/>
            <a:ext cx="2378710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latin typeface="Calibri"/>
                <a:cs typeface="Calibri"/>
              </a:rPr>
              <a:t>Different</a:t>
            </a:r>
            <a:r>
              <a:rPr dirty="0" sz="2350" spc="20"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E0E0E"/>
                </a:solidFill>
                <a:latin typeface="Calibri"/>
                <a:cs typeface="Calibri"/>
              </a:rPr>
              <a:t>rotations: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4925" y="4829175"/>
            <a:ext cx="3219450" cy="155257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952875" y="1204912"/>
            <a:ext cx="4377055" cy="4338955"/>
            <a:chOff x="3952875" y="1204912"/>
            <a:chExt cx="4377055" cy="4338955"/>
          </a:xfrm>
        </p:grpSpPr>
        <p:sp>
          <p:nvSpPr>
            <p:cNvPr id="4" name="object 4" descr=""/>
            <p:cNvSpPr/>
            <p:nvPr/>
          </p:nvSpPr>
          <p:spPr>
            <a:xfrm>
              <a:off x="3974306" y="1204912"/>
              <a:ext cx="0" cy="4338955"/>
            </a:xfrm>
            <a:custGeom>
              <a:avLst/>
              <a:gdLst/>
              <a:ahLst/>
              <a:cxnLst/>
              <a:rect l="l" t="t" r="r" b="b"/>
              <a:pathLst>
                <a:path w="0" h="4338955">
                  <a:moveTo>
                    <a:pt x="0" y="43386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54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952875" y="5541168"/>
              <a:ext cx="4377055" cy="0"/>
            </a:xfrm>
            <a:custGeom>
              <a:avLst/>
              <a:gdLst/>
              <a:ahLst/>
              <a:cxnLst/>
              <a:rect l="l" t="t" r="r" b="b"/>
              <a:pathLst>
                <a:path w="4377055" h="0">
                  <a:moveTo>
                    <a:pt x="0" y="0"/>
                  </a:moveTo>
                  <a:lnTo>
                    <a:pt x="4376737" y="0"/>
                  </a:lnTo>
                </a:path>
              </a:pathLst>
            </a:custGeom>
            <a:ln w="4762">
              <a:solidFill>
                <a:srgbClr val="54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4400550" y="6015037"/>
            <a:ext cx="595630" cy="52705"/>
          </a:xfrm>
          <a:custGeom>
            <a:avLst/>
            <a:gdLst/>
            <a:ahLst/>
            <a:cxnLst/>
            <a:rect l="l" t="t" r="r" b="b"/>
            <a:pathLst>
              <a:path w="595629" h="52704">
                <a:moveTo>
                  <a:pt x="585787" y="0"/>
                </a:moveTo>
                <a:lnTo>
                  <a:pt x="9525" y="0"/>
                </a:lnTo>
                <a:lnTo>
                  <a:pt x="9525" y="23812"/>
                </a:lnTo>
                <a:lnTo>
                  <a:pt x="585787" y="23812"/>
                </a:lnTo>
                <a:lnTo>
                  <a:pt x="585787" y="0"/>
                </a:lnTo>
                <a:close/>
              </a:path>
              <a:path w="595629" h="52704">
                <a:moveTo>
                  <a:pt x="595312" y="28575"/>
                </a:moveTo>
                <a:lnTo>
                  <a:pt x="0" y="28575"/>
                </a:lnTo>
                <a:lnTo>
                  <a:pt x="0" y="52387"/>
                </a:lnTo>
                <a:lnTo>
                  <a:pt x="595312" y="52387"/>
                </a:lnTo>
                <a:lnTo>
                  <a:pt x="595312" y="28575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492740" y="2432843"/>
            <a:ext cx="2272030" cy="11093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36854">
              <a:lnSpc>
                <a:spcPct val="100000"/>
              </a:lnSpc>
              <a:spcBef>
                <a:spcPts val="90"/>
              </a:spcBef>
              <a:tabLst>
                <a:tab pos="1297940" algn="l"/>
                <a:tab pos="2096770" algn="l"/>
              </a:tabLst>
            </a:pPr>
            <a:r>
              <a:rPr dirty="0" sz="2350" spc="-235">
                <a:latin typeface="Arial MT"/>
                <a:cs typeface="Arial MT"/>
              </a:rPr>
              <a:t>Sum</a:t>
            </a:r>
            <a:r>
              <a:rPr dirty="0" sz="2350">
                <a:latin typeface="Arial MT"/>
                <a:cs typeface="Arial MT"/>
              </a:rPr>
              <a:t> </a:t>
            </a:r>
            <a:r>
              <a:rPr dirty="0" sz="2350" spc="-25">
                <a:solidFill>
                  <a:srgbClr val="232323"/>
                </a:solidFill>
                <a:latin typeface="Arial MT"/>
                <a:cs typeface="Arial MT"/>
              </a:rPr>
              <a:t>of</a:t>
            </a:r>
            <a:r>
              <a:rPr dirty="0" sz="2350">
                <a:solidFill>
                  <a:srgbClr val="232323"/>
                </a:solidFill>
                <a:latin typeface="Arial MT"/>
                <a:cs typeface="Arial MT"/>
              </a:rPr>
              <a:t>	</a:t>
            </a:r>
            <a:r>
              <a:rPr dirty="0" sz="2350" spc="-50">
                <a:solidFill>
                  <a:srgbClr val="5B7297"/>
                </a:solidFill>
                <a:latin typeface="Arial MT"/>
                <a:cs typeface="Arial MT"/>
              </a:rPr>
              <a:t>-</a:t>
            </a:r>
            <a:r>
              <a:rPr dirty="0" sz="2350">
                <a:solidFill>
                  <a:srgbClr val="5B7297"/>
                </a:solidFill>
                <a:latin typeface="Arial MT"/>
                <a:cs typeface="Arial MT"/>
              </a:rPr>
              <a:t>	</a:t>
            </a:r>
            <a:r>
              <a:rPr dirty="0" sz="2350" spc="-50">
                <a:solidFill>
                  <a:srgbClr val="4F4F4F"/>
                </a:solidFill>
                <a:latin typeface="Arial MT"/>
                <a:cs typeface="Arial MT"/>
              </a:rPr>
              <a:t>e</a:t>
            </a:r>
            <a:endParaRPr sz="2350">
              <a:latin typeface="Arial MT"/>
              <a:cs typeface="Arial MT"/>
            </a:endParaRPr>
          </a:p>
          <a:p>
            <a:pPr marL="107950">
              <a:lnSpc>
                <a:spcPct val="100000"/>
              </a:lnSpc>
              <a:spcBef>
                <a:spcPts val="95"/>
              </a:spcBef>
            </a:pPr>
            <a:r>
              <a:rPr dirty="0" sz="2250" spc="-10">
                <a:latin typeface="Arial MT"/>
                <a:cs typeface="Arial MT"/>
              </a:rPr>
              <a:t>squared</a:t>
            </a:r>
            <a:endParaRPr sz="2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1297940" algn="l"/>
              </a:tabLst>
            </a:pPr>
            <a:r>
              <a:rPr dirty="0" sz="2250" spc="-10">
                <a:solidFill>
                  <a:srgbClr val="0F0F0F"/>
                </a:solidFill>
                <a:latin typeface="Arial MT"/>
                <a:cs typeface="Arial MT"/>
              </a:rPr>
              <a:t>re5iduals</a:t>
            </a:r>
            <a:r>
              <a:rPr dirty="0" sz="2250">
                <a:solidFill>
                  <a:srgbClr val="0F0F0F"/>
                </a:solidFill>
                <a:latin typeface="Arial MT"/>
                <a:cs typeface="Arial MT"/>
              </a:rPr>
              <a:t>	</a:t>
            </a:r>
            <a:r>
              <a:rPr dirty="0" sz="2250" spc="-60">
                <a:solidFill>
                  <a:srgbClr val="676E9A"/>
                </a:solidFill>
                <a:latin typeface="Arial MT"/>
                <a:cs typeface="Arial MT"/>
              </a:rPr>
              <a:t>-</a:t>
            </a:r>
            <a:r>
              <a:rPr dirty="0" sz="2250" spc="-50">
                <a:solidFill>
                  <a:srgbClr val="676E9A"/>
                </a:solidFill>
                <a:latin typeface="Arial MT"/>
                <a:cs typeface="Arial MT"/>
              </a:rPr>
              <a:t>-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117358" y="6342477"/>
            <a:ext cx="2365375" cy="358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90"/>
              </a:lnSpc>
            </a:pPr>
            <a:r>
              <a:rPr dirty="0" sz="2350" spc="-40">
                <a:latin typeface="Arial MT"/>
                <a:cs typeface="Arial MT"/>
              </a:rPr>
              <a:t>Different</a:t>
            </a:r>
            <a:r>
              <a:rPr dirty="0" sz="2350" spc="-15">
                <a:latin typeface="Arial MT"/>
                <a:cs typeface="Arial MT"/>
              </a:rPr>
              <a:t> </a:t>
            </a:r>
            <a:r>
              <a:rPr dirty="0" sz="2350" spc="-60">
                <a:solidFill>
                  <a:srgbClr val="161616"/>
                </a:solidFill>
                <a:latin typeface="Arial MT"/>
                <a:cs typeface="Arial MT"/>
              </a:rPr>
              <a:t>rotation5: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89895" y="3055143"/>
            <a:ext cx="209550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50">
                <a:solidFill>
                  <a:srgbClr val="464646"/>
                </a:solidFill>
                <a:latin typeface="Arial MT"/>
                <a:cs typeface="Arial MT"/>
              </a:rPr>
              <a:t>e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747220" y="3121818"/>
            <a:ext cx="209550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50">
                <a:solidFill>
                  <a:srgbClr val="3F3F3F"/>
                </a:solidFill>
                <a:latin typeface="Arial MT"/>
                <a:cs typeface="Arial MT"/>
              </a:rPr>
              <a:t>e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013067" y="3321050"/>
            <a:ext cx="22034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0">
                <a:solidFill>
                  <a:srgbClr val="424242"/>
                </a:solidFill>
                <a:latin typeface="Arial MT"/>
                <a:cs typeface="Arial MT"/>
              </a:rPr>
              <a:t>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461150" y="2682875"/>
            <a:ext cx="23177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0">
                <a:solidFill>
                  <a:srgbClr val="545454"/>
                </a:solidFill>
                <a:latin typeface="Courier New"/>
                <a:cs typeface="Courier New"/>
              </a:rPr>
              <a:t>e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185050" y="2025650"/>
            <a:ext cx="23177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0">
                <a:solidFill>
                  <a:srgbClr val="4F4F4F"/>
                </a:solidFill>
                <a:latin typeface="Courier New"/>
                <a:cs typeface="Courier New"/>
              </a:rPr>
              <a:t>e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028823" y="3866356"/>
            <a:ext cx="2827020" cy="147637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27940" marR="447040" indent="-15875">
              <a:lnSpc>
                <a:spcPct val="101099"/>
              </a:lnSpc>
              <a:spcBef>
                <a:spcPts val="60"/>
              </a:spcBef>
            </a:pPr>
            <a:r>
              <a:rPr dirty="0" sz="2350" spc="-145">
                <a:solidFill>
                  <a:srgbClr val="262626"/>
                </a:solidFill>
                <a:latin typeface="Arial MT"/>
                <a:cs typeface="Arial MT"/>
              </a:rPr>
              <a:t>This</a:t>
            </a:r>
            <a:r>
              <a:rPr dirty="0" sz="2350" spc="-2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2350" spc="-10">
                <a:solidFill>
                  <a:srgbClr val="1D1D1D"/>
                </a:solidFill>
                <a:latin typeface="Arial MT"/>
                <a:cs typeface="Arial MT"/>
              </a:rPr>
              <a:t>rotation</a:t>
            </a:r>
            <a:r>
              <a:rPr dirty="0" sz="2350" spc="-85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2350" spc="-170">
                <a:solidFill>
                  <a:srgbClr val="2A2A2A"/>
                </a:solidFill>
                <a:latin typeface="Arial MT"/>
                <a:cs typeface="Arial MT"/>
              </a:rPr>
              <a:t>is</a:t>
            </a:r>
            <a:r>
              <a:rPr dirty="0" sz="235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2350" spc="-90">
                <a:latin typeface="Arial MT"/>
                <a:cs typeface="Arial MT"/>
              </a:rPr>
              <a:t>one </a:t>
            </a:r>
            <a:r>
              <a:rPr dirty="0" sz="2350">
                <a:solidFill>
                  <a:srgbClr val="111111"/>
                </a:solidFill>
                <a:latin typeface="Arial MT"/>
                <a:cs typeface="Arial MT"/>
              </a:rPr>
              <a:t>with</a:t>
            </a:r>
            <a:r>
              <a:rPr dirty="0" sz="2350" spc="-10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350">
                <a:solidFill>
                  <a:srgbClr val="181818"/>
                </a:solidFill>
                <a:latin typeface="Arial MT"/>
                <a:cs typeface="Arial MT"/>
              </a:rPr>
              <a:t>the</a:t>
            </a:r>
            <a:r>
              <a:rPr dirty="0" sz="2350" spc="-5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350" spc="-10">
                <a:latin typeface="Arial MT"/>
                <a:cs typeface="Arial MT"/>
              </a:rPr>
              <a:t>“least</a:t>
            </a:r>
            <a:endParaRPr sz="2350">
              <a:latin typeface="Arial MT"/>
              <a:cs typeface="Arial MT"/>
            </a:endParaRPr>
          </a:p>
          <a:p>
            <a:pPr marL="16510">
              <a:lnSpc>
                <a:spcPct val="100000"/>
              </a:lnSpc>
              <a:spcBef>
                <a:spcPts val="305"/>
              </a:spcBef>
              <a:tabLst>
                <a:tab pos="1818639" algn="l"/>
              </a:tabLst>
            </a:pPr>
            <a:r>
              <a:rPr dirty="0" sz="2150" spc="-60">
                <a:latin typeface="Arial MT"/>
                <a:cs typeface="Arial MT"/>
              </a:rPr>
              <a:t>Squares”,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395">
                <a:solidFill>
                  <a:srgbClr val="1C1C1C"/>
                </a:solidFill>
                <a:latin typeface="Arial MT"/>
                <a:cs typeface="Arial MT"/>
              </a:rPr>
              <a:t>5O</a:t>
            </a:r>
            <a:r>
              <a:rPr dirty="0" sz="2150" spc="9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150" spc="-35">
                <a:solidFill>
                  <a:srgbClr val="1A1A1A"/>
                </a:solidFill>
                <a:latin typeface="Arial MT"/>
                <a:cs typeface="Arial MT"/>
              </a:rPr>
              <a:t>it</a:t>
            </a:r>
            <a:r>
              <a:rPr dirty="0" sz="2150">
                <a:solidFill>
                  <a:srgbClr val="1A1A1A"/>
                </a:solidFill>
                <a:latin typeface="Arial MT"/>
                <a:cs typeface="Arial MT"/>
              </a:rPr>
              <a:t>	</a:t>
            </a:r>
            <a:r>
              <a:rPr dirty="0" sz="2150" spc="70">
                <a:solidFill>
                  <a:srgbClr val="0F0F0F"/>
                </a:solidFill>
                <a:latin typeface="Arial MT"/>
                <a:cs typeface="Arial MT"/>
              </a:rPr>
              <a:t>will</a:t>
            </a:r>
            <a:r>
              <a:rPr dirty="0" sz="2150" spc="3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be</a:t>
            </a:r>
            <a:endParaRPr sz="2150">
              <a:latin typeface="Arial MT"/>
              <a:cs typeface="Arial MT"/>
            </a:endParaRPr>
          </a:p>
          <a:p>
            <a:pPr marL="24130">
              <a:lnSpc>
                <a:spcPct val="100000"/>
              </a:lnSpc>
              <a:spcBef>
                <a:spcPts val="170"/>
              </a:spcBef>
            </a:pPr>
            <a:r>
              <a:rPr dirty="0" sz="2250">
                <a:solidFill>
                  <a:srgbClr val="161616"/>
                </a:solidFill>
                <a:latin typeface="Arial MT"/>
                <a:cs typeface="Arial MT"/>
              </a:rPr>
              <a:t>the</a:t>
            </a:r>
            <a:r>
              <a:rPr dirty="0" sz="2250" spc="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250">
                <a:solidFill>
                  <a:srgbClr val="1A1A1A"/>
                </a:solidFill>
                <a:latin typeface="Arial MT"/>
                <a:cs typeface="Arial MT"/>
              </a:rPr>
              <a:t>one</a:t>
            </a:r>
            <a:r>
              <a:rPr dirty="0" sz="2250" spc="7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250">
                <a:solidFill>
                  <a:srgbClr val="161616"/>
                </a:solidFill>
                <a:latin typeface="Arial MT"/>
                <a:cs typeface="Arial MT"/>
              </a:rPr>
              <a:t>fit</a:t>
            </a:r>
            <a:r>
              <a:rPr dirty="0" sz="2250" spc="9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250">
                <a:solidFill>
                  <a:srgbClr val="131313"/>
                </a:solidFill>
                <a:latin typeface="Arial MT"/>
                <a:cs typeface="Arial MT"/>
              </a:rPr>
              <a:t>to</a:t>
            </a:r>
            <a:r>
              <a:rPr dirty="0" sz="2250" spc="-4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25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dirty="0" sz="2250" spc="9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data.</a:t>
            </a:r>
            <a:endParaRPr sz="2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475" y="1019175"/>
            <a:ext cx="4962525" cy="469582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15784" y="2857103"/>
            <a:ext cx="140081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 spc="55">
                <a:solidFill>
                  <a:srgbClr val="0E0E0E"/>
                </a:solidFill>
                <a:latin typeface="Calibri"/>
                <a:cs typeface="Calibri"/>
              </a:rPr>
              <a:t>Mouse</a:t>
            </a:r>
            <a:r>
              <a:rPr dirty="0" sz="2250" spc="16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250" spc="-20">
                <a:solidFill>
                  <a:srgbClr val="111111"/>
                </a:solidFill>
                <a:latin typeface="Calibri"/>
                <a:cs typeface="Calibri"/>
              </a:rPr>
              <a:t>size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3686" y="504825"/>
            <a:ext cx="2666365" cy="1458595"/>
          </a:xfrm>
          <a:prstGeom prst="rect"/>
        </p:spPr>
        <p:txBody>
          <a:bodyPr wrap="square" lIns="0" tIns="4445" rIns="0" bIns="0" rtlCol="0" vert="horz">
            <a:spAutoFit/>
          </a:bodyPr>
          <a:lstStyle/>
          <a:p>
            <a:pPr marL="12700" marR="5080" indent="2540">
              <a:lnSpc>
                <a:spcPct val="103899"/>
              </a:lnSpc>
              <a:spcBef>
                <a:spcPts val="35"/>
              </a:spcBef>
            </a:pPr>
            <a:r>
              <a:rPr dirty="0" sz="2150">
                <a:solidFill>
                  <a:srgbClr val="2B2B2B"/>
                </a:solidFill>
                <a:latin typeface="Calibri"/>
                <a:cs typeface="Calibri"/>
              </a:rPr>
              <a:t>ThI5</a:t>
            </a:r>
            <a:r>
              <a:rPr dirty="0" sz="2150" spc="75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A2A2A"/>
                </a:solidFill>
                <a:latin typeface="Calibri"/>
                <a:cs typeface="Calibri"/>
              </a:rPr>
              <a:t>i5</a:t>
            </a:r>
            <a:r>
              <a:rPr dirty="0" sz="2150" spc="55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150" spc="85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dirty="0" sz="2150" spc="9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111111"/>
                </a:solidFill>
                <a:latin typeface="Calibri"/>
                <a:cs typeface="Calibri"/>
              </a:rPr>
              <a:t>“Iea5t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squares”</a:t>
            </a:r>
            <a:r>
              <a:rPr dirty="0" sz="2350" spc="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11111"/>
                </a:solidFill>
                <a:latin typeface="Calibri"/>
                <a:cs typeface="Calibri"/>
              </a:rPr>
              <a:t>rotation </a:t>
            </a:r>
            <a:r>
              <a:rPr dirty="0" sz="2250">
                <a:solidFill>
                  <a:srgbClr val="000000"/>
                </a:solidFill>
                <a:latin typeface="Calibri"/>
                <a:cs typeface="Calibri"/>
              </a:rPr>
              <a:t>5uperimpo5ed</a:t>
            </a:r>
            <a:r>
              <a:rPr dirty="0" sz="2250" spc="38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82828"/>
                </a:solidFill>
                <a:latin typeface="Calibri"/>
                <a:cs typeface="Calibri"/>
              </a:rPr>
              <a:t>on</a:t>
            </a:r>
            <a:r>
              <a:rPr dirty="0" sz="2250" spc="16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2250" spc="-25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original</a:t>
            </a:r>
            <a:r>
              <a:rPr dirty="0" sz="2350" spc="18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81818"/>
                </a:solidFill>
                <a:latin typeface="Calibri"/>
                <a:cs typeface="Calibri"/>
              </a:rPr>
              <a:t>data.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10576" y="5818981"/>
            <a:ext cx="1764664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Mouse</a:t>
            </a:r>
            <a:r>
              <a:rPr dirty="0" sz="2350" spc="16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E0E0E"/>
                </a:solidFill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475" y="1019175"/>
            <a:ext cx="4962525" cy="47053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3179" rIns="0" bIns="0" rtlCol="0" vert="horz">
            <a:spAutoFit/>
          </a:bodyPr>
          <a:lstStyle/>
          <a:p>
            <a:pPr marL="618490">
              <a:lnSpc>
                <a:spcPct val="100000"/>
              </a:lnSpc>
              <a:spcBef>
                <a:spcPts val="114"/>
              </a:spcBef>
            </a:pPr>
            <a:r>
              <a:rPr dirty="0" sz="2250" spc="50">
                <a:solidFill>
                  <a:srgbClr val="000000"/>
                </a:solidFill>
                <a:latin typeface="Calibri"/>
                <a:cs typeface="Calibri"/>
              </a:rPr>
              <a:t>Now</a:t>
            </a:r>
            <a:r>
              <a:rPr dirty="0" sz="2250" spc="20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2250" spc="17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31313"/>
                </a:solidFill>
                <a:latin typeface="Calibri"/>
                <a:cs typeface="Calibri"/>
              </a:rPr>
              <a:t>have</a:t>
            </a:r>
            <a:r>
              <a:rPr dirty="0" sz="2250" spc="254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000000"/>
                </a:solidFill>
                <a:latin typeface="Calibri"/>
                <a:cs typeface="Calibri"/>
              </a:rPr>
              <a:t>fit</a:t>
            </a:r>
            <a:r>
              <a:rPr dirty="0" sz="2250" spc="1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50" spc="95">
                <a:solidFill>
                  <a:srgbClr val="181818"/>
                </a:solidFill>
                <a:latin typeface="Calibri"/>
                <a:cs typeface="Calibri"/>
              </a:rPr>
              <a:t>a</a:t>
            </a:r>
            <a:r>
              <a:rPr dirty="0" sz="2250" spc="5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F1F1F"/>
                </a:solidFill>
                <a:latin typeface="Calibri"/>
                <a:cs typeface="Calibri"/>
              </a:rPr>
              <a:t>line</a:t>
            </a:r>
            <a:r>
              <a:rPr dirty="0" sz="2250" spc="14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12121"/>
                </a:solidFill>
                <a:latin typeface="Calibri"/>
                <a:cs typeface="Calibri"/>
              </a:rPr>
              <a:t>to</a:t>
            </a:r>
            <a:r>
              <a:rPr dirty="0" sz="2250" spc="14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dirty="0" sz="2250" spc="9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000000"/>
                </a:solidFill>
                <a:latin typeface="Calibri"/>
                <a:cs typeface="Calibri"/>
              </a:rPr>
              <a:t>data!</a:t>
            </a:r>
            <a:r>
              <a:rPr dirty="0" sz="2250" spc="1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0E0E0E"/>
                </a:solidFill>
                <a:latin typeface="Calibri"/>
                <a:cs typeface="Calibri"/>
              </a:rPr>
              <a:t>Thi5</a:t>
            </a:r>
            <a:r>
              <a:rPr dirty="0" sz="2250" spc="14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250" spc="-55">
                <a:solidFill>
                  <a:srgbClr val="2A2A2A"/>
                </a:solidFill>
                <a:latin typeface="Calibri"/>
                <a:cs typeface="Calibri"/>
              </a:rPr>
              <a:t>i5</a:t>
            </a:r>
            <a:r>
              <a:rPr dirty="0" sz="2250" spc="75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000000"/>
                </a:solidFill>
                <a:latin typeface="Calibri"/>
                <a:cs typeface="Calibri"/>
              </a:rPr>
              <a:t>awesome!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latin typeface="Calibri"/>
                <a:cs typeface="Calibri"/>
              </a:rPr>
              <a:t>Mou5e</a:t>
            </a:r>
            <a:r>
              <a:rPr dirty="0" sz="2250" spc="200"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11111"/>
                </a:solidFill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14951" y="2847181"/>
            <a:ext cx="139827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135"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61616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734826" y="2228056"/>
            <a:ext cx="2879090" cy="74485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22860" marR="5080" indent="-10795">
              <a:lnSpc>
                <a:spcPct val="101099"/>
              </a:lnSpc>
              <a:spcBef>
                <a:spcPts val="60"/>
              </a:spcBef>
            </a:pP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Here's</a:t>
            </a:r>
            <a:r>
              <a:rPr dirty="0" sz="2350" spc="6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dirty="0" sz="2350" spc="2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equation</a:t>
            </a:r>
            <a:r>
              <a:rPr dirty="0" sz="2350" spc="40"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for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dirty="0" sz="2350" spc="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61616"/>
                </a:solidFill>
                <a:latin typeface="Calibri"/>
                <a:cs typeface="Calibri"/>
              </a:rPr>
              <a:t>line.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66055" y="3323431"/>
            <a:ext cx="5377180" cy="1095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2045" marR="5080" indent="-10795">
              <a:lnSpc>
                <a:spcPts val="2930"/>
              </a:lnSpc>
              <a:spcBef>
                <a:spcPts val="100"/>
              </a:spcBef>
            </a:pPr>
            <a:r>
              <a:rPr dirty="0" sz="2350" spc="-30">
                <a:latin typeface="Calibri"/>
                <a:cs typeface="Calibri"/>
              </a:rPr>
              <a:t>Least-</a:t>
            </a:r>
            <a:r>
              <a:rPr dirty="0" sz="2350">
                <a:latin typeface="Calibri"/>
                <a:cs typeface="Calibri"/>
              </a:rPr>
              <a:t>squares</a:t>
            </a:r>
            <a:r>
              <a:rPr dirty="0" sz="2350" spc="180"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estimated </a:t>
            </a:r>
            <a:r>
              <a:rPr dirty="0" sz="2350">
                <a:latin typeface="Calibri"/>
                <a:cs typeface="Calibri"/>
              </a:rPr>
              <a:t>two</a:t>
            </a:r>
            <a:r>
              <a:rPr dirty="0" sz="2350" spc="-65"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C0C0C"/>
                </a:solidFill>
                <a:latin typeface="Calibri"/>
                <a:cs typeface="Calibri"/>
              </a:rPr>
              <a:t>parameters:</a:t>
            </a:r>
            <a:endParaRPr sz="2350">
              <a:latin typeface="Calibri"/>
              <a:cs typeface="Calibri"/>
            </a:endParaRPr>
          </a:p>
          <a:p>
            <a:pPr marL="12700">
              <a:lnSpc>
                <a:spcPts val="2560"/>
              </a:lnSpc>
            </a:pPr>
            <a:r>
              <a:rPr dirty="0" sz="2250" i="1">
                <a:latin typeface="Calibri"/>
                <a:cs typeface="Calibri"/>
              </a:rPr>
              <a:t>y</a:t>
            </a:r>
            <a:r>
              <a:rPr dirty="0" sz="2250" spc="-30" i="1">
                <a:latin typeface="Calibri"/>
                <a:cs typeface="Calibri"/>
              </a:rPr>
              <a:t> </a:t>
            </a:r>
            <a:r>
              <a:rPr dirty="0" sz="2250" spc="-1555" i="1">
                <a:solidFill>
                  <a:srgbClr val="565656"/>
                </a:solidFill>
                <a:latin typeface="Calibri"/>
                <a:cs typeface="Calibri"/>
              </a:rPr>
              <a:t>—</a:t>
            </a:r>
            <a:r>
              <a:rPr dirty="0" sz="2250" spc="-1550" i="1">
                <a:solidFill>
                  <a:srgbClr val="565656"/>
                </a:solidFill>
                <a:latin typeface="Calibri"/>
                <a:cs typeface="Calibri"/>
              </a:rPr>
              <a:t>—</a:t>
            </a:r>
            <a:r>
              <a:rPr dirty="0" sz="2250" spc="340" i="1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0.1</a:t>
            </a:r>
            <a:r>
              <a:rPr dirty="0" sz="2250" spc="200">
                <a:latin typeface="Calibri"/>
                <a:cs typeface="Calibri"/>
              </a:rPr>
              <a:t> </a:t>
            </a:r>
            <a:r>
              <a:rPr dirty="0" sz="2250" i="1">
                <a:solidFill>
                  <a:srgbClr val="464646"/>
                </a:solidFill>
                <a:latin typeface="Calibri"/>
                <a:cs typeface="Calibri"/>
              </a:rPr>
              <a:t>+</a:t>
            </a:r>
            <a:r>
              <a:rPr dirty="0" sz="2250" spc="120" i="1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0.78x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30659" y="4962128"/>
            <a:ext cx="233299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solidFill>
                  <a:srgbClr val="151515"/>
                </a:solidFill>
                <a:latin typeface="Calibri"/>
                <a:cs typeface="Calibri"/>
              </a:rPr>
              <a:t>A</a:t>
            </a:r>
            <a:r>
              <a:rPr dirty="0" sz="2250" spc="12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y-axis</a:t>
            </a:r>
            <a:r>
              <a:rPr dirty="0" sz="2250" spc="215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intercept...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405235" y="4962128"/>
            <a:ext cx="163068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latin typeface="Calibri"/>
                <a:cs typeface="Calibri"/>
              </a:rPr>
              <a:t>...and</a:t>
            </a:r>
            <a:r>
              <a:rPr dirty="0" sz="2250" spc="195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a</a:t>
            </a:r>
            <a:r>
              <a:rPr dirty="0" sz="2250" spc="60"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0F0F0F"/>
                </a:solidFill>
                <a:latin typeface="Calibri"/>
                <a:cs typeface="Calibri"/>
              </a:rPr>
              <a:t>slope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475" y="1019175"/>
            <a:ext cx="6772275" cy="47053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0082" rIns="0" bIns="0" rtlCol="0" vert="horz">
            <a:spAutoFit/>
          </a:bodyPr>
          <a:lstStyle/>
          <a:p>
            <a:pPr marL="617855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Now</a:t>
            </a:r>
            <a:r>
              <a:rPr dirty="0" sz="2350" spc="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2350" spc="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have</a:t>
            </a:r>
            <a:r>
              <a:rPr dirty="0" sz="2350" spc="13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fit </a:t>
            </a: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dirty="0" sz="2350" spc="-4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line</a:t>
            </a:r>
            <a:r>
              <a:rPr dirty="0" sz="2350" spc="6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dirty="0" sz="2350" spc="3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the</a:t>
            </a:r>
            <a:r>
              <a:rPr dirty="0" sz="2350" spc="-3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350" spc="7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350" spc="70">
                <a:solidFill>
                  <a:srgbClr val="2A2A2A"/>
                </a:solidFill>
                <a:latin typeface="Calibri"/>
                <a:cs typeface="Calibri"/>
              </a:rPr>
              <a:t>!</a:t>
            </a:r>
            <a:r>
              <a:rPr dirty="0" sz="2350" spc="-25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350" spc="-40">
                <a:solidFill>
                  <a:srgbClr val="0E0E0E"/>
                </a:solidFill>
                <a:latin typeface="Calibri"/>
                <a:cs typeface="Calibri"/>
              </a:rPr>
              <a:t>Thi5</a:t>
            </a:r>
            <a:r>
              <a:rPr dirty="0" sz="2350" spc="2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B2B2B"/>
                </a:solidFill>
                <a:latin typeface="Calibri"/>
                <a:cs typeface="Calibri"/>
              </a:rPr>
              <a:t>is</a:t>
            </a:r>
            <a:r>
              <a:rPr dirty="0" sz="2350" spc="-15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00000"/>
                </a:solidFill>
                <a:latin typeface="Calibri"/>
                <a:cs typeface="Calibri"/>
              </a:rPr>
              <a:t>awesome!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latin typeface="Calibri"/>
                <a:cs typeface="Calibri"/>
              </a:rPr>
              <a:t>Mou5e</a:t>
            </a:r>
            <a:r>
              <a:rPr dirty="0" sz="2250" spc="200"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11111"/>
                </a:solidFill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14951" y="2847181"/>
            <a:ext cx="139827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135"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11111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737588" y="2228056"/>
            <a:ext cx="3176905" cy="184975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 indent="1905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Since</a:t>
            </a:r>
            <a:r>
              <a:rPr dirty="0" sz="2350" spc="14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dirty="0" sz="2350" spc="2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slope</a:t>
            </a:r>
            <a:r>
              <a:rPr dirty="0" sz="2350" spc="9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is</a:t>
            </a:r>
            <a:r>
              <a:rPr dirty="0" sz="2350" spc="-7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not</a:t>
            </a:r>
            <a:r>
              <a:rPr dirty="0" sz="2350" spc="10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0,</a:t>
            </a:r>
            <a:r>
              <a:rPr dirty="0" sz="2350" spc="5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363636"/>
                </a:solidFill>
                <a:latin typeface="Calibri"/>
                <a:cs typeface="Calibri"/>
              </a:rPr>
              <a:t>it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means</a:t>
            </a:r>
            <a:r>
              <a:rPr dirty="0" sz="2350" spc="7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that</a:t>
            </a:r>
            <a:r>
              <a:rPr dirty="0" sz="2350" spc="4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knowing</a:t>
            </a:r>
            <a:r>
              <a:rPr dirty="0" sz="2350" spc="125">
                <a:latin typeface="Calibri"/>
                <a:cs typeface="Calibri"/>
              </a:rPr>
              <a:t> </a:t>
            </a:r>
            <a:r>
              <a:rPr dirty="0" sz="2350" spc="-50">
                <a:latin typeface="Calibri"/>
                <a:cs typeface="Calibri"/>
              </a:rPr>
              <a:t>a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mouse</a:t>
            </a:r>
            <a:r>
              <a:rPr dirty="0" sz="2350" spc="-12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265">
                <a:solidFill>
                  <a:srgbClr val="262626"/>
                </a:solidFill>
                <a:latin typeface="Calibri"/>
                <a:cs typeface="Calibri"/>
              </a:rPr>
              <a:t>5</a:t>
            </a:r>
            <a:r>
              <a:rPr dirty="0" sz="2350" spc="10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weight</a:t>
            </a:r>
            <a:r>
              <a:rPr dirty="0" sz="2350" spc="16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will</a:t>
            </a:r>
            <a:r>
              <a:rPr dirty="0" sz="2350" spc="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A1A1A"/>
                </a:solidFill>
                <a:latin typeface="Calibri"/>
                <a:cs typeface="Calibri"/>
              </a:rPr>
              <a:t>help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us</a:t>
            </a:r>
            <a:r>
              <a:rPr dirty="0" sz="2350" spc="-5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make</a:t>
            </a:r>
            <a:r>
              <a:rPr dirty="0" sz="2350" spc="8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a</a:t>
            </a:r>
            <a:r>
              <a:rPr dirty="0" sz="2350" spc="-1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guess</a:t>
            </a:r>
            <a:r>
              <a:rPr dirty="0" sz="2350" spc="10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about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that</a:t>
            </a:r>
            <a:r>
              <a:rPr dirty="0" sz="2350" spc="-1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mouse</a:t>
            </a:r>
            <a:r>
              <a:rPr dirty="0" sz="2350" spc="-5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265">
                <a:solidFill>
                  <a:srgbClr val="2A2A2A"/>
                </a:solidFill>
                <a:latin typeface="Calibri"/>
                <a:cs typeface="Calibri"/>
              </a:rPr>
              <a:t>5</a:t>
            </a:r>
            <a:r>
              <a:rPr dirty="0" sz="2350" spc="65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11111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65952" y="4013993"/>
            <a:ext cx="5379085" cy="7874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2350" i="1">
                <a:latin typeface="Calibri"/>
                <a:cs typeface="Calibri"/>
              </a:rPr>
              <a:t>y</a:t>
            </a:r>
            <a:r>
              <a:rPr dirty="0" sz="2350" spc="-100" i="1">
                <a:latin typeface="Calibri"/>
                <a:cs typeface="Calibri"/>
              </a:rPr>
              <a:t> </a:t>
            </a:r>
            <a:r>
              <a:rPr dirty="0" sz="2350" spc="-1664" i="1">
                <a:solidFill>
                  <a:srgbClr val="595959"/>
                </a:solidFill>
                <a:latin typeface="Calibri"/>
                <a:cs typeface="Calibri"/>
              </a:rPr>
              <a:t>—</a:t>
            </a:r>
            <a:r>
              <a:rPr dirty="0" sz="2350" spc="-805" i="1">
                <a:solidFill>
                  <a:srgbClr val="595959"/>
                </a:solidFill>
                <a:latin typeface="Calibri"/>
                <a:cs typeface="Calibri"/>
              </a:rPr>
              <a:t>—</a:t>
            </a:r>
            <a:r>
              <a:rPr dirty="0" sz="2350">
                <a:latin typeface="Calibri"/>
                <a:cs typeface="Calibri"/>
              </a:rPr>
              <a:t>0.1</a:t>
            </a:r>
            <a:r>
              <a:rPr dirty="0" sz="2350" spc="85">
                <a:latin typeface="Calibri"/>
                <a:cs typeface="Calibri"/>
              </a:rPr>
              <a:t> </a:t>
            </a:r>
            <a:r>
              <a:rPr dirty="0" sz="2350" i="1">
                <a:solidFill>
                  <a:srgbClr val="525252"/>
                </a:solidFill>
                <a:latin typeface="Calibri"/>
                <a:cs typeface="Calibri"/>
              </a:rPr>
              <a:t>+</a:t>
            </a:r>
            <a:r>
              <a:rPr dirty="0" sz="2350" spc="15" i="1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0.78x</a:t>
            </a:r>
            <a:endParaRPr sz="2350">
              <a:latin typeface="Calibri"/>
              <a:cs typeface="Calibri"/>
            </a:endParaRPr>
          </a:p>
          <a:p>
            <a:pPr marL="2381250">
              <a:lnSpc>
                <a:spcPct val="100000"/>
              </a:lnSpc>
              <a:spcBef>
                <a:spcPts val="180"/>
              </a:spcBef>
            </a:pP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How</a:t>
            </a:r>
            <a:r>
              <a:rPr dirty="0" sz="2350" spc="10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12121"/>
                </a:solidFill>
                <a:latin typeface="Calibri"/>
                <a:cs typeface="Calibri"/>
              </a:rPr>
              <a:t>good</a:t>
            </a:r>
            <a:r>
              <a:rPr dirty="0" sz="2350" spc="6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is</a:t>
            </a:r>
            <a:r>
              <a:rPr dirty="0" sz="2350" spc="-3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that</a:t>
            </a:r>
            <a:r>
              <a:rPr dirty="0" sz="2350" spc="8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11111"/>
                </a:solidFill>
                <a:latin typeface="Calibri"/>
                <a:cs typeface="Calibri"/>
              </a:rPr>
              <a:t>guess?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475" y="1019175"/>
            <a:ext cx="4962525" cy="47053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1600200" marR="5080" indent="-1588135">
              <a:lnSpc>
                <a:spcPts val="2850"/>
              </a:lnSpc>
              <a:spcBef>
                <a:spcPts val="240"/>
              </a:spcBef>
            </a:pPr>
            <a:r>
              <a:rPr dirty="0" sz="2400" spc="-10">
                <a:solidFill>
                  <a:srgbClr val="000000"/>
                </a:solidFill>
                <a:latin typeface="Calibri"/>
                <a:cs typeface="Calibri"/>
              </a:rPr>
              <a:t>Calculating</a:t>
            </a:r>
            <a:r>
              <a:rPr dirty="0" sz="2400" spc="-8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spc="-190">
                <a:solidFill>
                  <a:srgbClr val="232323"/>
                </a:solidFill>
                <a:latin typeface="Calibri"/>
                <a:cs typeface="Calibri"/>
              </a:rPr>
              <a:t>R*</a:t>
            </a:r>
            <a:r>
              <a:rPr dirty="0" sz="2400" spc="6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32323"/>
                </a:solidFill>
                <a:latin typeface="Calibri"/>
                <a:cs typeface="Calibri"/>
              </a:rPr>
              <a:t>is</a:t>
            </a:r>
            <a:r>
              <a:rPr dirty="0" sz="2400" spc="-3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61616"/>
                </a:solidFill>
                <a:latin typeface="Calibri"/>
                <a:cs typeface="Calibri"/>
              </a:rPr>
              <a:t>the</a:t>
            </a:r>
            <a:r>
              <a:rPr dirty="0" sz="2400" spc="-2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000000"/>
                </a:solidFill>
                <a:latin typeface="Calibri"/>
                <a:cs typeface="Calibri"/>
              </a:rPr>
              <a:t>first</a:t>
            </a:r>
            <a:r>
              <a:rPr dirty="0" sz="2400" spc="-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A1A1A"/>
                </a:solidFill>
                <a:latin typeface="Calibri"/>
                <a:cs typeface="Calibri"/>
              </a:rPr>
              <a:t>step</a:t>
            </a:r>
            <a:r>
              <a:rPr dirty="0" sz="2400" spc="2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dirty="0" sz="2400" spc="-2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000000"/>
                </a:solidFill>
                <a:latin typeface="Calibri"/>
                <a:cs typeface="Calibri"/>
              </a:rPr>
              <a:t>determining</a:t>
            </a:r>
            <a:r>
              <a:rPr dirty="0" sz="240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000000"/>
                </a:solidFill>
                <a:latin typeface="Calibri"/>
                <a:cs typeface="Calibri"/>
              </a:rPr>
              <a:t>how </a:t>
            </a:r>
            <a:r>
              <a:rPr dirty="0" sz="2400">
                <a:solidFill>
                  <a:srgbClr val="181818"/>
                </a:solidFill>
                <a:latin typeface="Calibri"/>
                <a:cs typeface="Calibri"/>
              </a:rPr>
              <a:t>good</a:t>
            </a:r>
            <a:r>
              <a:rPr dirty="0" sz="2400" spc="-2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F0F0F"/>
                </a:solidFill>
                <a:latin typeface="Calibri"/>
                <a:cs typeface="Calibri"/>
              </a:rPr>
              <a:t>that</a:t>
            </a:r>
            <a:r>
              <a:rPr dirty="0" sz="2400" spc="2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guess</a:t>
            </a:r>
            <a:r>
              <a:rPr dirty="0" sz="2400" spc="-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51515"/>
                </a:solidFill>
                <a:latin typeface="Calibri"/>
                <a:cs typeface="Calibri"/>
              </a:rPr>
              <a:t>will</a:t>
            </a:r>
            <a:r>
              <a:rPr dirty="0" sz="2400" spc="-6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111111"/>
                </a:solidFill>
                <a:latin typeface="Calibri"/>
                <a:cs typeface="Calibri"/>
              </a:rPr>
              <a:t>be.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latin typeface="Calibri"/>
                <a:cs typeface="Calibri"/>
              </a:rPr>
              <a:t>Mou5e</a:t>
            </a:r>
            <a:r>
              <a:rPr dirty="0" sz="2250" spc="200"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11111"/>
                </a:solidFill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14951" y="2847181"/>
            <a:ext cx="139827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135"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11111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3650" y="2343150"/>
            <a:ext cx="3162300" cy="2743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7321" y="485378"/>
            <a:ext cx="3533775" cy="6565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15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4150" spc="14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150">
                <a:solidFill>
                  <a:srgbClr val="000000"/>
                </a:solidFill>
                <a:latin typeface="Calibri"/>
                <a:cs typeface="Calibri"/>
              </a:rPr>
              <a:t>Main</a:t>
            </a:r>
            <a:r>
              <a:rPr dirty="0" sz="4150" spc="2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150" spc="-10">
                <a:solidFill>
                  <a:srgbClr val="000000"/>
                </a:solidFill>
                <a:latin typeface="Calibri"/>
                <a:cs typeface="Calibri"/>
              </a:rPr>
              <a:t>Ideas!</a:t>
            </a:r>
            <a:endParaRPr sz="41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25051" y="1818878"/>
            <a:ext cx="561594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solidFill>
                  <a:srgbClr val="111111"/>
                </a:solidFill>
                <a:latin typeface="Calibri"/>
                <a:cs typeface="Calibri"/>
              </a:rPr>
              <a:t>1)</a:t>
            </a:r>
            <a:r>
              <a:rPr dirty="0" sz="2250" spc="8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F1F1F"/>
                </a:solidFill>
                <a:latin typeface="Calibri"/>
                <a:cs typeface="Calibri"/>
              </a:rPr>
              <a:t>Use</a:t>
            </a:r>
            <a:r>
              <a:rPr dirty="0" sz="2250" spc="204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250" spc="-20">
                <a:latin typeface="Calibri"/>
                <a:cs typeface="Calibri"/>
              </a:rPr>
              <a:t>lea5t-</a:t>
            </a:r>
            <a:r>
              <a:rPr dirty="0" sz="2250">
                <a:latin typeface="Calibri"/>
                <a:cs typeface="Calibri"/>
              </a:rPr>
              <a:t>square5</a:t>
            </a:r>
            <a:r>
              <a:rPr dirty="0" sz="2250" spc="254"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12121"/>
                </a:solidFill>
                <a:latin typeface="Calibri"/>
                <a:cs typeface="Calibri"/>
              </a:rPr>
              <a:t>to</a:t>
            </a:r>
            <a:r>
              <a:rPr dirty="0" sz="2250" spc="17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C1C1C"/>
                </a:solidFill>
                <a:latin typeface="Calibri"/>
                <a:cs typeface="Calibri"/>
              </a:rPr>
              <a:t>fit</a:t>
            </a:r>
            <a:r>
              <a:rPr dirty="0" sz="2250" spc="13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250" spc="95">
                <a:solidFill>
                  <a:srgbClr val="2D2D2D"/>
                </a:solidFill>
                <a:latin typeface="Calibri"/>
                <a:cs typeface="Calibri"/>
              </a:rPr>
              <a:t>a</a:t>
            </a:r>
            <a:r>
              <a:rPr dirty="0" sz="2250" spc="6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31313"/>
                </a:solidFill>
                <a:latin typeface="Calibri"/>
                <a:cs typeface="Calibri"/>
              </a:rPr>
              <a:t>a</a:t>
            </a:r>
            <a:r>
              <a:rPr dirty="0" sz="2250" spc="10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F1F1F"/>
                </a:solidFill>
                <a:latin typeface="Calibri"/>
                <a:cs typeface="Calibri"/>
              </a:rPr>
              <a:t>line</a:t>
            </a:r>
            <a:r>
              <a:rPr dirty="0" sz="2250" spc="17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12121"/>
                </a:solidFill>
                <a:latin typeface="Calibri"/>
                <a:cs typeface="Calibri"/>
              </a:rPr>
              <a:t>to</a:t>
            </a:r>
            <a:r>
              <a:rPr dirty="0" sz="2250" spc="17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31313"/>
                </a:solidFill>
                <a:latin typeface="Calibri"/>
                <a:cs typeface="Calibri"/>
              </a:rPr>
              <a:t>the</a:t>
            </a:r>
            <a:r>
              <a:rPr dirty="0" sz="2250" spc="19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0F0F0F"/>
                </a:solidFill>
                <a:latin typeface="Calibri"/>
                <a:cs typeface="Calibri"/>
              </a:rPr>
              <a:t>data.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735828" y="2914650"/>
            <a:ext cx="3190875" cy="1191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135"/>
              </a:spcBef>
            </a:pPr>
            <a:r>
              <a:rPr dirty="0" sz="2150" spc="65">
                <a:latin typeface="Calibri"/>
                <a:cs typeface="Calibri"/>
              </a:rPr>
              <a:t>Calculate</a:t>
            </a:r>
            <a:r>
              <a:rPr dirty="0" sz="2150" spc="175">
                <a:latin typeface="Calibri"/>
                <a:cs typeface="Calibri"/>
              </a:rPr>
              <a:t> </a:t>
            </a:r>
            <a:r>
              <a:rPr dirty="0" sz="2150" spc="114">
                <a:solidFill>
                  <a:srgbClr val="181818"/>
                </a:solidFill>
                <a:latin typeface="Calibri"/>
                <a:cs typeface="Calibri"/>
              </a:rPr>
              <a:t>R</a:t>
            </a:r>
            <a:r>
              <a:rPr dirty="0" baseline="28735" sz="2175" spc="172">
                <a:solidFill>
                  <a:srgbClr val="181818"/>
                </a:solidFill>
                <a:latin typeface="Calibri"/>
                <a:cs typeface="Calibri"/>
              </a:rPr>
              <a:t>2</a:t>
            </a:r>
            <a:endParaRPr baseline="28735" sz="2175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20"/>
              </a:spcBef>
            </a:pPr>
            <a:endParaRPr sz="21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dirty="0" sz="2350">
                <a:latin typeface="Calibri"/>
                <a:cs typeface="Calibri"/>
              </a:rPr>
              <a:t>Calculate</a:t>
            </a:r>
            <a:r>
              <a:rPr dirty="0" sz="2350" spc="18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a</a:t>
            </a:r>
            <a:r>
              <a:rPr dirty="0" sz="2350" spc="-20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p-value</a:t>
            </a:r>
            <a:r>
              <a:rPr dirty="0" sz="2350" spc="14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for</a:t>
            </a:r>
            <a:r>
              <a:rPr dirty="0" sz="2350" spc="-9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 spc="65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dirty="0" baseline="28735" sz="2175" spc="97">
                <a:solidFill>
                  <a:srgbClr val="1F1F1F"/>
                </a:solidFill>
                <a:latin typeface="Calibri"/>
                <a:cs typeface="Calibri"/>
              </a:rPr>
              <a:t>2</a:t>
            </a:r>
            <a:endParaRPr baseline="28735" sz="217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475" y="819150"/>
            <a:ext cx="4800600" cy="49053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50178" y="2428875"/>
            <a:ext cx="2494915" cy="7251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5"/>
              </a:spcBef>
            </a:pPr>
            <a:r>
              <a:rPr dirty="0" sz="2150" spc="50">
                <a:latin typeface="Calibri"/>
                <a:cs typeface="Calibri"/>
              </a:rPr>
              <a:t>First,</a:t>
            </a:r>
            <a:r>
              <a:rPr dirty="0" sz="2150" spc="165">
                <a:latin typeface="Calibri"/>
                <a:cs typeface="Calibri"/>
              </a:rPr>
              <a:t> </a:t>
            </a:r>
            <a:r>
              <a:rPr dirty="0" sz="2150" spc="60">
                <a:latin typeface="Calibri"/>
                <a:cs typeface="Calibri"/>
              </a:rPr>
              <a:t>calculate</a:t>
            </a:r>
            <a:r>
              <a:rPr dirty="0" sz="2150" spc="290">
                <a:latin typeface="Calibri"/>
                <a:cs typeface="Calibri"/>
              </a:rPr>
              <a:t> </a:t>
            </a:r>
            <a:r>
              <a:rPr dirty="0" sz="2150" spc="45">
                <a:latin typeface="Calibri"/>
                <a:cs typeface="Calibri"/>
              </a:rPr>
              <a:t>the</a:t>
            </a:r>
            <a:endParaRPr sz="2150">
              <a:latin typeface="Calibri"/>
              <a:cs typeface="Calibri"/>
            </a:endParaRPr>
          </a:p>
          <a:p>
            <a:pPr algn="r" marR="10160">
              <a:lnSpc>
                <a:spcPct val="100000"/>
              </a:lnSpc>
              <a:spcBef>
                <a:spcPts val="70"/>
              </a:spcBef>
            </a:pP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average</a:t>
            </a:r>
            <a:r>
              <a:rPr dirty="0" sz="2350" spc="6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mouse</a:t>
            </a:r>
            <a:r>
              <a:rPr dirty="0" sz="2350" spc="2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10576" y="5893395"/>
            <a:ext cx="1764664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Mouse</a:t>
            </a:r>
            <a:r>
              <a:rPr dirty="0" sz="2350" spc="16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7951" y="704056"/>
            <a:ext cx="1398270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Mouse</a:t>
            </a:r>
            <a:r>
              <a:rPr dirty="0" sz="2350" spc="1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475" y="819150"/>
            <a:ext cx="4514850" cy="49053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50178" y="2428875"/>
            <a:ext cx="2494915" cy="7251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5"/>
              </a:spcBef>
            </a:pPr>
            <a:r>
              <a:rPr dirty="0" sz="2150" spc="50">
                <a:latin typeface="Calibri"/>
                <a:cs typeface="Calibri"/>
              </a:rPr>
              <a:t>First,</a:t>
            </a:r>
            <a:r>
              <a:rPr dirty="0" sz="2150" spc="165">
                <a:latin typeface="Calibri"/>
                <a:cs typeface="Calibri"/>
              </a:rPr>
              <a:t> </a:t>
            </a:r>
            <a:r>
              <a:rPr dirty="0" sz="2150" spc="60">
                <a:latin typeface="Calibri"/>
                <a:cs typeface="Calibri"/>
              </a:rPr>
              <a:t>calculate</a:t>
            </a:r>
            <a:r>
              <a:rPr dirty="0" sz="2150" spc="290">
                <a:latin typeface="Calibri"/>
                <a:cs typeface="Calibri"/>
              </a:rPr>
              <a:t> </a:t>
            </a:r>
            <a:r>
              <a:rPr dirty="0" sz="2150" spc="45">
                <a:latin typeface="Calibri"/>
                <a:cs typeface="Calibri"/>
              </a:rPr>
              <a:t>the</a:t>
            </a:r>
            <a:endParaRPr sz="2150">
              <a:latin typeface="Calibri"/>
              <a:cs typeface="Calibri"/>
            </a:endParaRPr>
          </a:p>
          <a:p>
            <a:pPr algn="r" marR="10160">
              <a:lnSpc>
                <a:spcPct val="100000"/>
              </a:lnSpc>
              <a:spcBef>
                <a:spcPts val="70"/>
              </a:spcBef>
            </a:pP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average</a:t>
            </a:r>
            <a:r>
              <a:rPr dirty="0" sz="2350" spc="6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mouse</a:t>
            </a:r>
            <a:r>
              <a:rPr dirty="0" sz="2350" spc="2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10576" y="5893395"/>
            <a:ext cx="1764664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Mouse</a:t>
            </a:r>
            <a:r>
              <a:rPr dirty="0" sz="2350" spc="16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7951" y="704056"/>
            <a:ext cx="1398270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18820" algn="l"/>
              </a:tabLst>
            </a:pPr>
            <a:r>
              <a:rPr dirty="0" sz="2350" spc="-25">
                <a:solidFill>
                  <a:srgbClr val="0F0F0F"/>
                </a:solidFill>
                <a:latin typeface="Calibri"/>
                <a:cs typeface="Calibri"/>
              </a:rPr>
              <a:t>Mou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	</a:t>
            </a:r>
            <a:r>
              <a:rPr dirty="0" sz="2350">
                <a:solidFill>
                  <a:srgbClr val="0A0A0A"/>
                </a:solidFill>
                <a:latin typeface="Calibri"/>
                <a:cs typeface="Calibri"/>
              </a:rPr>
              <a:t>e</a:t>
            </a:r>
            <a:r>
              <a:rPr dirty="0" sz="2350" spc="15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5650" y="828675"/>
            <a:ext cx="5010150" cy="49053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50178" y="2409031"/>
            <a:ext cx="2493645" cy="74485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216535">
              <a:lnSpc>
                <a:spcPct val="101099"/>
              </a:lnSpc>
              <a:spcBef>
                <a:spcPts val="60"/>
              </a:spcBef>
            </a:pPr>
            <a:r>
              <a:rPr dirty="0" sz="2350">
                <a:latin typeface="Calibri"/>
                <a:cs typeface="Calibri"/>
              </a:rPr>
              <a:t>First,</a:t>
            </a:r>
            <a:r>
              <a:rPr dirty="0" sz="2350" spc="-4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calculate</a:t>
            </a:r>
            <a:r>
              <a:rPr dirty="0" sz="2350" spc="65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0F0F0F"/>
                </a:solidFill>
                <a:latin typeface="Calibri"/>
                <a:cs typeface="Calibri"/>
              </a:rPr>
              <a:t>the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average</a:t>
            </a:r>
            <a:r>
              <a:rPr dirty="0" sz="2350" spc="6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mouse</a:t>
            </a:r>
            <a:r>
              <a:rPr dirty="0" sz="2350" spc="2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01884" y="5910361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solidFill>
                  <a:srgbClr val="111111"/>
                </a:solidFill>
                <a:latin typeface="Calibri"/>
                <a:cs typeface="Calibri"/>
              </a:rPr>
              <a:t>Mou5e</a:t>
            </a:r>
            <a:r>
              <a:rPr dirty="0" sz="2250" spc="20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64759" y="713581"/>
            <a:ext cx="691515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e</a:t>
            </a:r>
            <a:r>
              <a:rPr dirty="0" sz="2350" spc="2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A1A1A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94263" y="2342356"/>
            <a:ext cx="3818890" cy="184975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 indent="15875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Here</a:t>
            </a:r>
            <a:r>
              <a:rPr dirty="0" sz="2350" spc="7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we</a:t>
            </a:r>
            <a:r>
              <a:rPr dirty="0" sz="2350" spc="-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have</a:t>
            </a:r>
            <a:r>
              <a:rPr dirty="0" sz="2350" spc="114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shifted</a:t>
            </a:r>
            <a:r>
              <a:rPr dirty="0" sz="2350" spc="7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all</a:t>
            </a:r>
            <a:r>
              <a:rPr dirty="0" sz="2350" spc="-2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of</a:t>
            </a:r>
            <a:r>
              <a:rPr dirty="0" sz="2350" spc="90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11111"/>
                </a:solidFill>
                <a:latin typeface="Calibri"/>
                <a:cs typeface="Calibri"/>
              </a:rPr>
              <a:t>the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data</a:t>
            </a:r>
            <a:r>
              <a:rPr dirty="0" sz="2350" spc="-4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points</a:t>
            </a:r>
            <a:r>
              <a:rPr dirty="0" sz="2350" spc="9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to</a:t>
            </a:r>
            <a:r>
              <a:rPr dirty="0" sz="2350" spc="7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the</a:t>
            </a:r>
            <a:r>
              <a:rPr dirty="0" sz="2350" spc="70">
                <a:latin typeface="Calibri"/>
                <a:cs typeface="Calibri"/>
              </a:rPr>
              <a:t> </a:t>
            </a:r>
            <a:r>
              <a:rPr dirty="0" sz="2350" spc="-40">
                <a:solidFill>
                  <a:srgbClr val="181818"/>
                </a:solidFill>
                <a:latin typeface="Calibri"/>
                <a:cs typeface="Calibri"/>
              </a:rPr>
              <a:t>y-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axis</a:t>
            </a:r>
            <a:r>
              <a:rPr dirty="0" sz="2350" spc="9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12121"/>
                </a:solidFill>
                <a:latin typeface="Calibri"/>
                <a:cs typeface="Calibri"/>
              </a:rPr>
              <a:t>to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emphasize</a:t>
            </a:r>
            <a:r>
              <a:rPr dirty="0" sz="2350" spc="14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that,</a:t>
            </a:r>
            <a:r>
              <a:rPr dirty="0" sz="2350" spc="4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at</a:t>
            </a:r>
            <a:r>
              <a:rPr dirty="0" sz="2350" spc="6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this</a:t>
            </a:r>
            <a:r>
              <a:rPr dirty="0" sz="2350" spc="2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D1D1D"/>
                </a:solidFill>
                <a:latin typeface="Calibri"/>
                <a:cs typeface="Calibri"/>
              </a:rPr>
              <a:t>point,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we</a:t>
            </a:r>
            <a:r>
              <a:rPr dirty="0" sz="2350" spc="-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are</a:t>
            </a:r>
            <a:r>
              <a:rPr dirty="0" sz="2350" spc="1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only</a:t>
            </a:r>
            <a:r>
              <a:rPr dirty="0" sz="2350" spc="5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interested</a:t>
            </a:r>
            <a:r>
              <a:rPr dirty="0" sz="2350" spc="5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81818"/>
                </a:solidFill>
                <a:latin typeface="Calibri"/>
                <a:cs typeface="Calibri"/>
              </a:rPr>
              <a:t>in </a:t>
            </a: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170"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050" y="819150"/>
            <a:ext cx="5238750" cy="489585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50178" y="2409031"/>
            <a:ext cx="2493645" cy="74485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216535">
              <a:lnSpc>
                <a:spcPct val="101099"/>
              </a:lnSpc>
              <a:spcBef>
                <a:spcPts val="60"/>
              </a:spcBef>
            </a:pPr>
            <a:r>
              <a:rPr dirty="0" sz="2350">
                <a:latin typeface="Calibri"/>
                <a:cs typeface="Calibri"/>
              </a:rPr>
              <a:t>First,</a:t>
            </a:r>
            <a:r>
              <a:rPr dirty="0" sz="2350" spc="-4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calculate</a:t>
            </a:r>
            <a:r>
              <a:rPr dirty="0" sz="2350" spc="65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0C0C0C"/>
                </a:solidFill>
                <a:latin typeface="Calibri"/>
                <a:cs typeface="Calibri"/>
              </a:rPr>
              <a:t>the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average</a:t>
            </a:r>
            <a:r>
              <a:rPr dirty="0" sz="2350" spc="6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mouse</a:t>
            </a:r>
            <a:r>
              <a:rPr dirty="0" sz="2350" spc="2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latin typeface="Calibri"/>
                <a:cs typeface="Calibri"/>
              </a:rPr>
              <a:t>Mouse</a:t>
            </a:r>
            <a:r>
              <a:rPr dirty="0" sz="2250" spc="465"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31313"/>
                </a:solidFill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8784" y="713978"/>
            <a:ext cx="1400810" cy="3708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 spc="80">
                <a:solidFill>
                  <a:srgbClr val="0F0F0F"/>
                </a:solidFill>
                <a:latin typeface="Calibri"/>
                <a:cs typeface="Calibri"/>
              </a:rPr>
              <a:t>Mou</a:t>
            </a:r>
            <a:r>
              <a:rPr dirty="0" sz="2250" spc="5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0E0E0E"/>
                </a:solidFill>
                <a:latin typeface="Calibri"/>
                <a:cs typeface="Calibri"/>
              </a:rPr>
              <a:t>e</a:t>
            </a:r>
            <a:r>
              <a:rPr dirty="0" sz="2250" spc="7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250" spc="-20">
                <a:solidFill>
                  <a:srgbClr val="212121"/>
                </a:solidFill>
                <a:latin typeface="Calibri"/>
                <a:cs typeface="Calibri"/>
              </a:rPr>
              <a:t>size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61967" y="1504156"/>
            <a:ext cx="302196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242424"/>
                </a:solidFill>
                <a:latin typeface="Calibri"/>
                <a:cs typeface="Calibri"/>
              </a:rPr>
              <a:t>The</a:t>
            </a:r>
            <a:r>
              <a:rPr dirty="0" sz="2350" spc="15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average</a:t>
            </a:r>
            <a:r>
              <a:rPr dirty="0" sz="2350" spc="10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mouse</a:t>
            </a:r>
            <a:r>
              <a:rPr dirty="0" sz="2350" spc="4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67050" y="819150"/>
            <a:ext cx="6686550" cy="4895850"/>
            <a:chOff x="3067050" y="819150"/>
            <a:chExt cx="6686550" cy="48958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7050" y="819150"/>
              <a:ext cx="6686550" cy="48958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1450" y="1028700"/>
              <a:ext cx="85725" cy="1714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57951" y="704056"/>
            <a:ext cx="1398270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20090" algn="l"/>
              </a:tabLst>
            </a:pPr>
            <a:r>
              <a:rPr dirty="0" sz="2350" spc="-25">
                <a:solidFill>
                  <a:srgbClr val="000000"/>
                </a:solidFill>
                <a:latin typeface="Calibri"/>
                <a:cs typeface="Calibri"/>
              </a:rPr>
              <a:t>Mou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dirty="0" sz="2150" spc="95">
                <a:solidFill>
                  <a:srgbClr val="1D1D1D"/>
                </a:solidFill>
                <a:latin typeface="Calibri"/>
                <a:cs typeface="Calibri"/>
              </a:rPr>
              <a:t>e</a:t>
            </a:r>
            <a:r>
              <a:rPr dirty="0" sz="2150" spc="7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latin typeface="Calibri"/>
                <a:cs typeface="Calibri"/>
              </a:rPr>
              <a:t>Mouse</a:t>
            </a:r>
            <a:r>
              <a:rPr dirty="0" sz="2250" spc="465"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31313"/>
                </a:solidFill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667776" y="827881"/>
            <a:ext cx="378777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Now</a:t>
            </a:r>
            <a:r>
              <a:rPr dirty="0" sz="2350" spc="25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sum</a:t>
            </a:r>
            <a:r>
              <a:rPr dirty="0" sz="2350" spc="55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the</a:t>
            </a:r>
            <a:r>
              <a:rPr dirty="0" sz="2350" spc="-5"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Squared</a:t>
            </a:r>
            <a:r>
              <a:rPr dirty="0" sz="2350" spc="105"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residual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69878" y="1561306"/>
            <a:ext cx="6200140" cy="257365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20320" marR="5080" indent="-5715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latin typeface="Calibri"/>
                <a:cs typeface="Calibri"/>
              </a:rPr>
              <a:t>Just</a:t>
            </a:r>
            <a:r>
              <a:rPr dirty="0" sz="2350" spc="3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like</a:t>
            </a:r>
            <a:r>
              <a:rPr dirty="0" sz="2350" spc="2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12121"/>
                </a:solidFill>
                <a:latin typeface="Calibri"/>
                <a:cs typeface="Calibri"/>
              </a:rPr>
              <a:t>in</a:t>
            </a:r>
            <a:r>
              <a:rPr dirty="0" sz="2350" spc="-4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least</a:t>
            </a:r>
            <a:r>
              <a:rPr dirty="0" sz="2350" spc="4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squares,</a:t>
            </a:r>
            <a:r>
              <a:rPr dirty="0" sz="2350" spc="114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we</a:t>
            </a:r>
            <a:r>
              <a:rPr dirty="0" sz="2350" spc="55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measure</a:t>
            </a:r>
            <a:r>
              <a:rPr dirty="0" sz="2350" spc="7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the</a:t>
            </a:r>
            <a:r>
              <a:rPr dirty="0" sz="2350" spc="2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distance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dirty="0" sz="2350" spc="4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dirty="0" sz="2350" spc="7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mean</a:t>
            </a:r>
            <a:r>
              <a:rPr dirty="0" sz="2350" spc="11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82828"/>
                </a:solidFill>
                <a:latin typeface="Calibri"/>
                <a:cs typeface="Calibri"/>
              </a:rPr>
              <a:t>to</a:t>
            </a:r>
            <a:r>
              <a:rPr dirty="0" sz="2350" spc="65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dirty="0" sz="2350" spc="-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data</a:t>
            </a:r>
            <a:r>
              <a:rPr dirty="0" sz="2350" spc="-3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point</a:t>
            </a:r>
            <a:r>
              <a:rPr dirty="0" sz="2350" spc="10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and</a:t>
            </a:r>
            <a:r>
              <a:rPr dirty="0" sz="2350" spc="-2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square</a:t>
            </a:r>
            <a:r>
              <a:rPr dirty="0" sz="2350" spc="95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12121"/>
                </a:solidFill>
                <a:latin typeface="Calibri"/>
                <a:cs typeface="Calibri"/>
              </a:rPr>
              <a:t>it,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then</a:t>
            </a:r>
            <a:r>
              <a:rPr dirty="0" sz="2350" spc="2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add</a:t>
            </a:r>
            <a:r>
              <a:rPr dirty="0" sz="2350" spc="5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those</a:t>
            </a:r>
            <a:r>
              <a:rPr dirty="0" sz="2350" spc="10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squares</a:t>
            </a:r>
            <a:r>
              <a:rPr dirty="0" sz="2350" spc="13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together.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</a:pPr>
            <a:r>
              <a:rPr dirty="0" sz="2350">
                <a:latin typeface="Calibri"/>
                <a:cs typeface="Calibri"/>
              </a:rPr>
              <a:t>Terminology</a:t>
            </a:r>
            <a:r>
              <a:rPr dirty="0" sz="2350" spc="175"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Alert!</a:t>
            </a:r>
            <a:endParaRPr sz="2350">
              <a:latin typeface="Calibri"/>
              <a:cs typeface="Calibri"/>
            </a:endParaRPr>
          </a:p>
          <a:p>
            <a:pPr marL="12700" marR="738505" indent="1276985">
              <a:lnSpc>
                <a:spcPct val="101099"/>
              </a:lnSpc>
              <a:spcBef>
                <a:spcPts val="75"/>
              </a:spcBef>
            </a:pPr>
            <a:r>
              <a:rPr dirty="0" sz="2350">
                <a:solidFill>
                  <a:srgbClr val="212121"/>
                </a:solidFill>
                <a:latin typeface="Calibri"/>
                <a:cs typeface="Calibri"/>
              </a:rPr>
              <a:t>his</a:t>
            </a:r>
            <a:r>
              <a:rPr dirty="0" sz="2350" spc="5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SS(mean),</a:t>
            </a:r>
            <a:r>
              <a:rPr dirty="0" sz="2350" spc="16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for</a:t>
            </a:r>
            <a:r>
              <a:rPr dirty="0" sz="2350" spc="5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“sum</a:t>
            </a:r>
            <a:r>
              <a:rPr dirty="0" sz="2350" spc="18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of</a:t>
            </a:r>
            <a:r>
              <a:rPr dirty="0" sz="2350" spc="10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40">
                <a:solidFill>
                  <a:srgbClr val="111111"/>
                </a:solidFill>
                <a:latin typeface="Calibri"/>
                <a:cs typeface="Calibri"/>
              </a:rPr>
              <a:t>square5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around</a:t>
            </a:r>
            <a:r>
              <a:rPr dirty="0" sz="2350" spc="9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dirty="0" sz="2350" spc="-1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61616"/>
                </a:solidFill>
                <a:latin typeface="Calibri"/>
                <a:cs typeface="Calibri"/>
              </a:rPr>
              <a:t>mean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67050" y="819150"/>
            <a:ext cx="7263130" cy="4895850"/>
            <a:chOff x="3067050" y="819150"/>
            <a:chExt cx="7263130" cy="48958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7050" y="819150"/>
              <a:ext cx="6657975" cy="489585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915400" y="2493168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79" h="0">
                  <a:moveTo>
                    <a:pt x="0" y="0"/>
                  </a:moveTo>
                  <a:lnTo>
                    <a:pt x="1414462" y="0"/>
                  </a:lnTo>
                </a:path>
              </a:pathLst>
            </a:custGeom>
            <a:ln w="23812">
              <a:solidFill>
                <a:srgbClr val="2F2F2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57951" y="704056"/>
            <a:ext cx="1398270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18820" algn="l"/>
              </a:tabLst>
            </a:pPr>
            <a:r>
              <a:rPr dirty="0" sz="2350" spc="-25">
                <a:solidFill>
                  <a:srgbClr val="000000"/>
                </a:solidFill>
                <a:latin typeface="Calibri"/>
                <a:cs typeface="Calibri"/>
              </a:rPr>
              <a:t>Mou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e</a:t>
            </a:r>
            <a:r>
              <a:rPr dirty="0" sz="2350" spc="1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latin typeface="Calibri"/>
                <a:cs typeface="Calibri"/>
              </a:rPr>
              <a:t>Mouse</a:t>
            </a:r>
            <a:r>
              <a:rPr dirty="0" sz="2250" spc="465"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31313"/>
                </a:solidFill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82101" y="827881"/>
            <a:ext cx="69469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10">
                <a:latin typeface="Calibri"/>
                <a:cs typeface="Calibri"/>
              </a:rPr>
              <a:t>Note: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158829" y="827881"/>
            <a:ext cx="139827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SS(mean)</a:t>
            </a:r>
            <a:r>
              <a:rPr dirty="0" sz="2350" spc="125"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595959"/>
                </a:solidFill>
                <a:latin typeface="Calibri"/>
                <a:cs typeface="Calibri"/>
              </a:rPr>
              <a:t>=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730970" y="827881"/>
            <a:ext cx="177546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(data</a:t>
            </a:r>
            <a:r>
              <a:rPr dirty="0" sz="2350" spc="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464646"/>
                </a:solidFill>
                <a:latin typeface="Calibri"/>
                <a:cs typeface="Calibri"/>
              </a:rPr>
              <a:t>-</a:t>
            </a:r>
            <a:r>
              <a:rPr dirty="0" sz="2350" spc="-25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181818"/>
                </a:solidFill>
                <a:latin typeface="Calibri"/>
                <a:cs typeface="Calibri"/>
              </a:rPr>
              <a:t>mean)*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730970" y="2056606"/>
            <a:ext cx="177546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(data</a:t>
            </a:r>
            <a:r>
              <a:rPr dirty="0" sz="2350" spc="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dirty="0" sz="2350" spc="-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131313"/>
                </a:solidFill>
                <a:latin typeface="Calibri"/>
                <a:cs typeface="Calibri"/>
              </a:rPr>
              <a:t>mean)*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92482" y="2294731"/>
            <a:ext cx="356489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Variation</a:t>
            </a:r>
            <a:r>
              <a:rPr dirty="0" sz="2350" spc="85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around</a:t>
            </a:r>
            <a:r>
              <a:rPr dirty="0" sz="2350" spc="9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the</a:t>
            </a:r>
            <a:r>
              <a:rPr dirty="0" sz="2350" spc="1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mean</a:t>
            </a:r>
            <a:r>
              <a:rPr dirty="0" sz="2350" spc="-3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5D5D5D"/>
                </a:solidFill>
                <a:latin typeface="Calibri"/>
                <a:cs typeface="Calibri"/>
              </a:rPr>
              <a:t>=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07720" y="3628231"/>
            <a:ext cx="486219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20" i="1">
                <a:solidFill>
                  <a:srgbClr val="0F0F0F"/>
                </a:solidFill>
                <a:latin typeface="Calibri"/>
                <a:cs typeface="Calibri"/>
              </a:rPr>
              <a:t>’n’</a:t>
            </a:r>
            <a:r>
              <a:rPr dirty="0" sz="2350" spc="210" i="1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3A3A3A"/>
                </a:solidFill>
                <a:latin typeface="Calibri"/>
                <a:cs typeface="Calibri"/>
              </a:rPr>
              <a:t>is</a:t>
            </a:r>
            <a:r>
              <a:rPr dirty="0" sz="2350" spc="-55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dirty="0" sz="2350" spc="4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sample</a:t>
            </a:r>
            <a:r>
              <a:rPr dirty="0" sz="2350" spc="10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size</a:t>
            </a:r>
            <a:r>
              <a:rPr dirty="0" sz="2350" spc="1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(in</a:t>
            </a:r>
            <a:r>
              <a:rPr dirty="0" sz="2350" spc="4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this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case,</a:t>
            </a:r>
            <a:r>
              <a:rPr dirty="0" sz="2350" spc="3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n=</a:t>
            </a:r>
            <a:r>
              <a:rPr dirty="0" sz="2350" spc="5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61616"/>
                </a:solidFill>
                <a:latin typeface="Calibri"/>
                <a:cs typeface="Calibri"/>
              </a:rPr>
              <a:t>9)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050" y="819150"/>
            <a:ext cx="5238750" cy="489585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820150" y="3636168"/>
            <a:ext cx="1100455" cy="0"/>
          </a:xfrm>
          <a:custGeom>
            <a:avLst/>
            <a:gdLst/>
            <a:ahLst/>
            <a:cxnLst/>
            <a:rect l="l" t="t" r="r" b="b"/>
            <a:pathLst>
              <a:path w="1100454" h="0">
                <a:moveTo>
                  <a:pt x="0" y="0"/>
                </a:moveTo>
                <a:lnTo>
                  <a:pt x="1100137" y="0"/>
                </a:lnTo>
              </a:path>
            </a:pathLst>
          </a:custGeom>
          <a:ln w="23812">
            <a:solidFill>
              <a:srgbClr val="2F2F2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8915400" y="2493168"/>
            <a:ext cx="1414780" cy="0"/>
          </a:xfrm>
          <a:custGeom>
            <a:avLst/>
            <a:gdLst/>
            <a:ahLst/>
            <a:cxnLst/>
            <a:rect l="l" t="t" r="r" b="b"/>
            <a:pathLst>
              <a:path w="1414779" h="0">
                <a:moveTo>
                  <a:pt x="0" y="0"/>
                </a:moveTo>
                <a:lnTo>
                  <a:pt x="1414462" y="0"/>
                </a:lnTo>
              </a:path>
            </a:pathLst>
          </a:custGeom>
          <a:ln w="23812">
            <a:solidFill>
              <a:srgbClr val="2F2F2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57951" y="704056"/>
            <a:ext cx="1398270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18820" algn="l"/>
              </a:tabLst>
            </a:pPr>
            <a:r>
              <a:rPr dirty="0" sz="2350" spc="-25">
                <a:solidFill>
                  <a:srgbClr val="000000"/>
                </a:solidFill>
                <a:latin typeface="Calibri"/>
                <a:cs typeface="Calibri"/>
              </a:rPr>
              <a:t>Mou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e</a:t>
            </a:r>
            <a:r>
              <a:rPr dirty="0" sz="2350" spc="1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F0F0F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latin typeface="Calibri"/>
                <a:cs typeface="Calibri"/>
              </a:rPr>
              <a:t>Mouse</a:t>
            </a:r>
            <a:r>
              <a:rPr dirty="0" sz="2250" spc="465"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31313"/>
                </a:solidFill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82101" y="827881"/>
            <a:ext cx="69469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10">
                <a:latin typeface="Calibri"/>
                <a:cs typeface="Calibri"/>
              </a:rPr>
              <a:t>Note: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158829" y="827881"/>
            <a:ext cx="139827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SS(mean)</a:t>
            </a:r>
            <a:r>
              <a:rPr dirty="0" sz="2350" spc="125"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595959"/>
                </a:solidFill>
                <a:latin typeface="Calibri"/>
                <a:cs typeface="Calibri"/>
              </a:rPr>
              <a:t>=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730970" y="827881"/>
            <a:ext cx="177546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(data</a:t>
            </a:r>
            <a:r>
              <a:rPr dirty="0" sz="2350" spc="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464646"/>
                </a:solidFill>
                <a:latin typeface="Calibri"/>
                <a:cs typeface="Calibri"/>
              </a:rPr>
              <a:t>-</a:t>
            </a:r>
            <a:r>
              <a:rPr dirty="0" sz="2350" spc="-25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161616"/>
                </a:solidFill>
                <a:latin typeface="Calibri"/>
                <a:cs typeface="Calibri"/>
              </a:rPr>
              <a:t>mean)*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731614" y="2066528"/>
            <a:ext cx="177292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solidFill>
                  <a:srgbClr val="0F0F0F"/>
                </a:solidFill>
                <a:latin typeface="Calibri"/>
                <a:cs typeface="Calibri"/>
              </a:rPr>
              <a:t>(data</a:t>
            </a:r>
            <a:r>
              <a:rPr dirty="0" sz="2250" spc="13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4B4B4B"/>
                </a:solidFill>
                <a:latin typeface="Calibri"/>
                <a:cs typeface="Calibri"/>
              </a:rPr>
              <a:t>-</a:t>
            </a:r>
            <a:r>
              <a:rPr dirty="0" sz="2250" spc="130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81818"/>
                </a:solidFill>
                <a:latin typeface="Calibri"/>
                <a:cs typeface="Calibri"/>
              </a:rPr>
              <a:t>mean)*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92647" y="2304653"/>
            <a:ext cx="356489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solidFill>
                  <a:srgbClr val="111111"/>
                </a:solidFill>
                <a:latin typeface="Calibri"/>
                <a:cs typeface="Calibri"/>
              </a:rPr>
              <a:t>Variation</a:t>
            </a:r>
            <a:r>
              <a:rPr dirty="0" sz="2250" spc="34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around</a:t>
            </a:r>
            <a:r>
              <a:rPr dirty="0" sz="2250" spc="370"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dirty="0" sz="2250" spc="31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11111"/>
                </a:solidFill>
                <a:latin typeface="Calibri"/>
                <a:cs typeface="Calibri"/>
              </a:rPr>
              <a:t>mean</a:t>
            </a:r>
            <a:r>
              <a:rPr dirty="0" sz="2250" spc="26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250" spc="-50">
                <a:solidFill>
                  <a:srgbClr val="5D5D5D"/>
                </a:solidFill>
                <a:latin typeface="Calibri"/>
                <a:cs typeface="Calibri"/>
              </a:rPr>
              <a:t>=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720929" y="3199606"/>
            <a:ext cx="117411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10">
                <a:latin typeface="Calibri"/>
                <a:cs typeface="Calibri"/>
              </a:rPr>
              <a:t>SS(</a:t>
            </a:r>
            <a:r>
              <a:rPr dirty="0" sz="2250" spc="-10">
                <a:solidFill>
                  <a:srgbClr val="1A1A1A"/>
                </a:solidFill>
                <a:latin typeface="Calibri"/>
                <a:cs typeface="Calibri"/>
              </a:rPr>
              <a:t>mean)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030832" y="3447256"/>
            <a:ext cx="152654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Var(mean)</a:t>
            </a:r>
            <a:r>
              <a:rPr dirty="0" sz="2350" spc="-20"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5D5D5D"/>
                </a:solidFill>
                <a:latin typeface="Calibri"/>
                <a:cs typeface="Calibri"/>
              </a:rPr>
              <a:t>=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265232" y="3676253"/>
            <a:ext cx="170815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 spc="-50" i="1">
                <a:solidFill>
                  <a:srgbClr val="2B2B2B"/>
                </a:solidFill>
                <a:latin typeface="Calibri"/>
                <a:cs typeface="Calibri"/>
              </a:rPr>
              <a:t>n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67050" y="828675"/>
            <a:ext cx="5353050" cy="4886325"/>
            <a:chOff x="3067050" y="828675"/>
            <a:chExt cx="5353050" cy="48863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7050" y="828675"/>
              <a:ext cx="5353050" cy="488632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324725" y="1769268"/>
              <a:ext cx="1081405" cy="0"/>
            </a:xfrm>
            <a:custGeom>
              <a:avLst/>
              <a:gdLst/>
              <a:ahLst/>
              <a:cxnLst/>
              <a:rect l="l" t="t" r="r" b="b"/>
              <a:pathLst>
                <a:path w="1081404" h="0">
                  <a:moveTo>
                    <a:pt x="0" y="0"/>
                  </a:moveTo>
                  <a:lnTo>
                    <a:pt x="1081087" y="0"/>
                  </a:lnTo>
                </a:path>
              </a:pathLst>
            </a:custGeom>
            <a:ln w="23812">
              <a:solidFill>
                <a:srgbClr val="2F2F2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57951" y="704056"/>
            <a:ext cx="1398270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18820" algn="l"/>
              </a:tabLst>
            </a:pPr>
            <a:r>
              <a:rPr dirty="0" sz="2350" spc="-25">
                <a:solidFill>
                  <a:srgbClr val="000000"/>
                </a:solidFill>
                <a:latin typeface="Calibri"/>
                <a:cs typeface="Calibri"/>
              </a:rPr>
              <a:t>Mou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e</a:t>
            </a:r>
            <a:r>
              <a:rPr dirty="0" sz="2350" spc="1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11409" y="5900836"/>
            <a:ext cx="177673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solidFill>
                  <a:srgbClr val="0F0F0F"/>
                </a:solidFill>
                <a:latin typeface="Calibri"/>
                <a:cs typeface="Calibri"/>
              </a:rPr>
              <a:t>Mou5e</a:t>
            </a:r>
            <a:r>
              <a:rPr dirty="0" sz="2250" spc="2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225504" y="1332706"/>
            <a:ext cx="116395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SS(mean)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535407" y="1580356"/>
            <a:ext cx="153606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Var(mean)</a:t>
            </a:r>
            <a:r>
              <a:rPr dirty="0" sz="2350" spc="55"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565656"/>
                </a:solidFill>
                <a:latin typeface="Calibri"/>
                <a:cs typeface="Calibri"/>
              </a:rPr>
              <a:t>=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716612" y="1027906"/>
            <a:ext cx="2944495" cy="147828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3335" marR="5080" indent="-1270">
              <a:lnSpc>
                <a:spcPct val="102000"/>
              </a:lnSpc>
              <a:spcBef>
                <a:spcPts val="35"/>
              </a:spcBef>
            </a:pPr>
            <a:r>
              <a:rPr dirty="0" sz="2350">
                <a:latin typeface="Calibri"/>
                <a:cs typeface="Calibri"/>
              </a:rPr>
              <a:t>Another</a:t>
            </a:r>
            <a:r>
              <a:rPr dirty="0" sz="2350" spc="75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way</a:t>
            </a:r>
            <a:r>
              <a:rPr dirty="0" sz="2350" spc="10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to</a:t>
            </a:r>
            <a:r>
              <a:rPr dirty="0" sz="2350" spc="-5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A1A1A"/>
                </a:solidFill>
                <a:latin typeface="Calibri"/>
                <a:cs typeface="Calibri"/>
              </a:rPr>
              <a:t>think </a:t>
            </a:r>
            <a:r>
              <a:rPr dirty="0" sz="2350">
                <a:latin typeface="Calibri"/>
                <a:cs typeface="Calibri"/>
              </a:rPr>
              <a:t>about</a:t>
            </a:r>
            <a:r>
              <a:rPr dirty="0" sz="2350" spc="8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variance</a:t>
            </a:r>
            <a:r>
              <a:rPr dirty="0" sz="2350" spc="16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383838"/>
                </a:solidFill>
                <a:latin typeface="Calibri"/>
                <a:cs typeface="Calibri"/>
              </a:rPr>
              <a:t>is</a:t>
            </a:r>
            <a:r>
              <a:rPr dirty="0" sz="2350" spc="-1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A2A2A"/>
                </a:solidFill>
                <a:latin typeface="Calibri"/>
                <a:cs typeface="Calibri"/>
              </a:rPr>
              <a:t>as</a:t>
            </a:r>
            <a:r>
              <a:rPr dirty="0" sz="2350" spc="55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dirty="0" sz="2350">
                <a:latin typeface="Calibri"/>
                <a:cs typeface="Calibri"/>
              </a:rPr>
              <a:t>average</a:t>
            </a:r>
            <a:r>
              <a:rPr dirty="0" sz="2350" spc="6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sum</a:t>
            </a:r>
            <a:r>
              <a:rPr dirty="0" sz="2350" spc="5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of</a:t>
            </a:r>
            <a:r>
              <a:rPr dirty="0" sz="2350" spc="75"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squares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per</a:t>
            </a:r>
            <a:r>
              <a:rPr dirty="0" sz="2350" spc="3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232323"/>
                </a:solidFill>
                <a:latin typeface="Calibri"/>
                <a:cs typeface="Calibri"/>
              </a:rPr>
              <a:t>mouse.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00475" y="1019175"/>
            <a:ext cx="7358380" cy="4695825"/>
            <a:chOff x="3800475" y="1019175"/>
            <a:chExt cx="7358380" cy="46958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0475" y="1019175"/>
              <a:ext cx="6724650" cy="469582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772650" y="4941093"/>
              <a:ext cx="605155" cy="0"/>
            </a:xfrm>
            <a:custGeom>
              <a:avLst/>
              <a:gdLst/>
              <a:ahLst/>
              <a:cxnLst/>
              <a:rect l="l" t="t" r="r" b="b"/>
              <a:pathLst>
                <a:path w="605154" h="0">
                  <a:moveTo>
                    <a:pt x="0" y="0"/>
                  </a:moveTo>
                  <a:lnTo>
                    <a:pt x="604837" y="0"/>
                  </a:lnTo>
                </a:path>
              </a:pathLst>
            </a:custGeom>
            <a:ln w="23812">
              <a:solidFill>
                <a:srgbClr val="3434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53600" y="4922043"/>
              <a:ext cx="624205" cy="0"/>
            </a:xfrm>
            <a:custGeom>
              <a:avLst/>
              <a:gdLst/>
              <a:ahLst/>
              <a:cxnLst/>
              <a:rect l="l" t="t" r="r" b="b"/>
              <a:pathLst>
                <a:path w="624204" h="0">
                  <a:moveTo>
                    <a:pt x="0" y="0"/>
                  </a:moveTo>
                  <a:lnTo>
                    <a:pt x="623887" y="0"/>
                  </a:lnTo>
                </a:path>
              </a:pathLst>
            </a:custGeom>
            <a:ln w="23812">
              <a:solidFill>
                <a:srgbClr val="3434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753600" y="3740943"/>
              <a:ext cx="1405255" cy="0"/>
            </a:xfrm>
            <a:custGeom>
              <a:avLst/>
              <a:gdLst/>
              <a:ahLst/>
              <a:cxnLst/>
              <a:rect l="l" t="t" r="r" b="b"/>
              <a:pathLst>
                <a:path w="1405254" h="0">
                  <a:moveTo>
                    <a:pt x="0" y="0"/>
                  </a:moveTo>
                  <a:lnTo>
                    <a:pt x="1404937" y="0"/>
                  </a:lnTo>
                </a:path>
              </a:pathLst>
            </a:custGeom>
            <a:ln w="23812">
              <a:solidFill>
                <a:srgbClr val="2F2F2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72529" y="265906"/>
            <a:ext cx="7234555" cy="74485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Now</a:t>
            </a:r>
            <a:r>
              <a:rPr dirty="0" sz="235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go</a:t>
            </a:r>
            <a:r>
              <a:rPr dirty="0" sz="2350" spc="7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back</a:t>
            </a:r>
            <a:r>
              <a:rPr dirty="0" sz="2350" spc="16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to</a:t>
            </a:r>
            <a:r>
              <a:rPr dirty="0" sz="2350" spc="-2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dirty="0" sz="2350" spc="6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original</a:t>
            </a:r>
            <a:r>
              <a:rPr dirty="0" sz="2350" spc="2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plot.</a:t>
            </a:r>
            <a:endParaRPr sz="2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Sum</a:t>
            </a:r>
            <a:r>
              <a:rPr dirty="0" sz="2350" spc="4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up</a:t>
            </a:r>
            <a:r>
              <a:rPr dirty="0" sz="2350" spc="4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350" spc="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squared</a:t>
            </a:r>
            <a:r>
              <a:rPr dirty="0" sz="2350" spc="7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residuals</a:t>
            </a:r>
            <a:r>
              <a:rPr dirty="0" sz="2350" spc="1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around</a:t>
            </a:r>
            <a:r>
              <a:rPr dirty="0" sz="2350" spc="9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our</a:t>
            </a:r>
            <a:r>
              <a:rPr dirty="0" sz="2350" spc="-1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least-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squares</a:t>
            </a:r>
            <a:r>
              <a:rPr dirty="0" sz="2350" spc="14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fit.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211409" y="5900836"/>
            <a:ext cx="177673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solidFill>
                  <a:srgbClr val="0F0F0F"/>
                </a:solidFill>
                <a:latin typeface="Calibri"/>
                <a:cs typeface="Calibri"/>
              </a:rPr>
              <a:t>Mou5e</a:t>
            </a:r>
            <a:r>
              <a:rPr dirty="0" sz="2250" spc="2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3679" y="2170906"/>
            <a:ext cx="3513454" cy="17640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48260" marR="17780" indent="3810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We'll</a:t>
            </a:r>
            <a:r>
              <a:rPr dirty="0" sz="2350" spc="9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call</a:t>
            </a:r>
            <a:r>
              <a:rPr dirty="0" sz="2350" spc="13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this</a:t>
            </a:r>
            <a:r>
              <a:rPr dirty="0" sz="2350" spc="4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SS(fit),</a:t>
            </a:r>
            <a:r>
              <a:rPr dirty="0" sz="2350" spc="14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12121"/>
                </a:solidFill>
                <a:latin typeface="Calibri"/>
                <a:cs typeface="Calibri"/>
              </a:rPr>
              <a:t>for</a:t>
            </a:r>
            <a:r>
              <a:rPr dirty="0" sz="2350" spc="4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the </a:t>
            </a: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sum</a:t>
            </a:r>
            <a:r>
              <a:rPr dirty="0" sz="2350" spc="-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dirty="0" sz="2350" spc="2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squares</a:t>
            </a:r>
            <a:r>
              <a:rPr dirty="0" sz="2350" spc="13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around</a:t>
            </a:r>
            <a:r>
              <a:rPr dirty="0" sz="2350" spc="15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dirty="0" sz="2350" spc="-30">
                <a:latin typeface="Calibri"/>
                <a:cs typeface="Calibri"/>
              </a:rPr>
              <a:t>least-</a:t>
            </a:r>
            <a:r>
              <a:rPr dirty="0" sz="2350">
                <a:latin typeface="Calibri"/>
                <a:cs typeface="Calibri"/>
              </a:rPr>
              <a:t>squares</a:t>
            </a:r>
            <a:r>
              <a:rPr dirty="0" sz="2350" spc="300"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11111"/>
                </a:solidFill>
                <a:latin typeface="Calibri"/>
                <a:cs typeface="Calibri"/>
              </a:rPr>
              <a:t>fit.</a:t>
            </a:r>
            <a:endParaRPr sz="23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280"/>
              </a:spcBef>
            </a:pPr>
            <a:r>
              <a:rPr dirty="0" sz="2350">
                <a:latin typeface="Calibri"/>
                <a:cs typeface="Calibri"/>
              </a:rPr>
              <a:t>SS(fit)</a:t>
            </a:r>
            <a:r>
              <a:rPr dirty="0" sz="2350" spc="7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626262"/>
                </a:solidFill>
                <a:latin typeface="Calibri"/>
                <a:cs typeface="Calibri"/>
              </a:rPr>
              <a:t>=</a:t>
            </a:r>
            <a:r>
              <a:rPr dirty="0" sz="2350" spc="55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(data</a:t>
            </a:r>
            <a:r>
              <a:rPr dirty="0" sz="2350" spc="4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484848"/>
                </a:solidFill>
                <a:latin typeface="Calibri"/>
                <a:cs typeface="Calibri"/>
              </a:rPr>
              <a:t>-</a:t>
            </a:r>
            <a:r>
              <a:rPr dirty="0" sz="2350" spc="-5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Iine)</a:t>
            </a:r>
            <a:r>
              <a:rPr dirty="0" baseline="25252" sz="2475" spc="-15">
                <a:solidFill>
                  <a:srgbClr val="131313"/>
                </a:solidFill>
                <a:latin typeface="Calibri"/>
                <a:cs typeface="Calibri"/>
              </a:rPr>
              <a:t>2</a:t>
            </a:r>
            <a:endParaRPr baseline="25252" sz="2475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478301" y="2180431"/>
            <a:ext cx="3256279" cy="29070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just" marL="279400" marR="5080" indent="3175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Just</a:t>
            </a:r>
            <a:r>
              <a:rPr dirty="0" sz="2350" spc="-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like</a:t>
            </a:r>
            <a:r>
              <a:rPr dirty="0" sz="2350" spc="6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with</a:t>
            </a:r>
            <a:r>
              <a:rPr dirty="0" sz="2350" spc="5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the</a:t>
            </a:r>
            <a:r>
              <a:rPr dirty="0" sz="2350" spc="2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212121"/>
                </a:solidFill>
                <a:latin typeface="Calibri"/>
                <a:cs typeface="Calibri"/>
              </a:rPr>
              <a:t>mean,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the</a:t>
            </a:r>
            <a:r>
              <a:rPr dirty="0" sz="2350" spc="-1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variance</a:t>
            </a:r>
            <a:r>
              <a:rPr dirty="0" sz="2350" spc="14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around</a:t>
            </a:r>
            <a:r>
              <a:rPr dirty="0" sz="2350" spc="175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11111"/>
                </a:solidFill>
                <a:latin typeface="Calibri"/>
                <a:cs typeface="Calibri"/>
              </a:rPr>
              <a:t>the </a:t>
            </a:r>
            <a:r>
              <a:rPr dirty="0" sz="2350" spc="-10">
                <a:solidFill>
                  <a:srgbClr val="0E0E0E"/>
                </a:solidFill>
                <a:latin typeface="Calibri"/>
                <a:cs typeface="Calibri"/>
              </a:rPr>
              <a:t>fit...</a:t>
            </a:r>
            <a:endParaRPr sz="2350">
              <a:latin typeface="Calibri"/>
              <a:cs typeface="Calibri"/>
            </a:endParaRPr>
          </a:p>
          <a:p>
            <a:pPr algn="just" marL="1226820">
              <a:lnSpc>
                <a:spcPts val="2200"/>
              </a:lnSpc>
              <a:spcBef>
                <a:spcPts val="180"/>
              </a:spcBef>
            </a:pP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(data</a:t>
            </a:r>
            <a:r>
              <a:rPr dirty="0" sz="2350" spc="16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265">
                <a:solidFill>
                  <a:srgbClr val="606060"/>
                </a:solidFill>
                <a:latin typeface="Calibri"/>
                <a:cs typeface="Calibri"/>
              </a:rPr>
              <a:t>-</a:t>
            </a:r>
            <a:r>
              <a:rPr dirty="0" sz="2350" spc="155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11111"/>
                </a:solidFill>
                <a:latin typeface="Calibri"/>
                <a:cs typeface="Calibri"/>
              </a:rPr>
              <a:t>line)’</a:t>
            </a:r>
            <a:endParaRPr sz="2350">
              <a:latin typeface="Calibri"/>
              <a:cs typeface="Calibri"/>
            </a:endParaRPr>
          </a:p>
          <a:p>
            <a:pPr algn="just" marL="12700">
              <a:lnSpc>
                <a:spcPts val="2375"/>
              </a:lnSpc>
            </a:pPr>
            <a:r>
              <a:rPr dirty="0" sz="2500" spc="-55">
                <a:latin typeface="Calibri"/>
                <a:cs typeface="Calibri"/>
              </a:rPr>
              <a:t>Var(fit)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325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45"/>
              </a:spcBef>
            </a:pPr>
            <a:endParaRPr sz="2500">
              <a:latin typeface="Calibri"/>
              <a:cs typeface="Calibri"/>
            </a:endParaRPr>
          </a:p>
          <a:p>
            <a:pPr algn="ctr" marR="82550">
              <a:lnSpc>
                <a:spcPts val="2270"/>
              </a:lnSpc>
              <a:spcBef>
                <a:spcPts val="5"/>
              </a:spcBef>
            </a:pPr>
            <a:r>
              <a:rPr dirty="0" sz="2350" spc="-10">
                <a:solidFill>
                  <a:srgbClr val="1C1C1C"/>
                </a:solidFill>
                <a:latin typeface="Calibri"/>
                <a:cs typeface="Calibri"/>
              </a:rPr>
              <a:t>SS(fit)</a:t>
            </a:r>
            <a:endParaRPr sz="2350">
              <a:latin typeface="Calibri"/>
              <a:cs typeface="Calibri"/>
            </a:endParaRPr>
          </a:p>
          <a:p>
            <a:pPr algn="ctr" marR="2159000">
              <a:lnSpc>
                <a:spcPts val="2270"/>
              </a:lnSpc>
            </a:pPr>
            <a:r>
              <a:rPr dirty="0" sz="2350">
                <a:latin typeface="Calibri"/>
                <a:cs typeface="Calibri"/>
              </a:rPr>
              <a:t>Var(fit)</a:t>
            </a:r>
            <a:r>
              <a:rPr dirty="0" sz="2350" spc="-55"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505050"/>
                </a:solidFill>
                <a:latin typeface="Calibri"/>
                <a:cs typeface="Calibri"/>
              </a:rPr>
              <a:t>=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475" y="1019175"/>
            <a:ext cx="6324600" cy="46958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2529" y="265906"/>
            <a:ext cx="7234555" cy="74485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Now</a:t>
            </a:r>
            <a:r>
              <a:rPr dirty="0" sz="235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go</a:t>
            </a:r>
            <a:r>
              <a:rPr dirty="0" sz="2350" spc="7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back</a:t>
            </a:r>
            <a:r>
              <a:rPr dirty="0" sz="2350" spc="16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dirty="0" sz="2350" spc="6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original</a:t>
            </a:r>
            <a:r>
              <a:rPr dirty="0" sz="235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C0C0C"/>
                </a:solidFill>
                <a:latin typeface="Calibri"/>
                <a:cs typeface="Calibri"/>
              </a:rPr>
              <a:t>plot.</a:t>
            </a:r>
            <a:endParaRPr sz="2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Sum</a:t>
            </a:r>
            <a:r>
              <a:rPr dirty="0" sz="2350" spc="4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up</a:t>
            </a:r>
            <a:r>
              <a:rPr dirty="0" sz="2350" spc="4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350" spc="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squared</a:t>
            </a:r>
            <a:r>
              <a:rPr dirty="0" sz="2350" spc="7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residuals</a:t>
            </a:r>
            <a:r>
              <a:rPr dirty="0" sz="2350" spc="1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around</a:t>
            </a:r>
            <a:r>
              <a:rPr dirty="0" sz="2350" spc="9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our</a:t>
            </a:r>
            <a:r>
              <a:rPr dirty="0" sz="2350" spc="-1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least-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squares</a:t>
            </a:r>
            <a:r>
              <a:rPr dirty="0" sz="2350" spc="14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fit.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11409" y="5900836"/>
            <a:ext cx="177673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solidFill>
                  <a:srgbClr val="0F0F0F"/>
                </a:solidFill>
                <a:latin typeface="Calibri"/>
                <a:cs typeface="Calibri"/>
              </a:rPr>
              <a:t>Mou5e</a:t>
            </a:r>
            <a:r>
              <a:rPr dirty="0" sz="2250" spc="2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9389" y="2170906"/>
            <a:ext cx="3464560" cy="176593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 indent="3810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We'll</a:t>
            </a:r>
            <a:r>
              <a:rPr dirty="0" sz="2350" spc="9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12121"/>
                </a:solidFill>
                <a:latin typeface="Calibri"/>
                <a:cs typeface="Calibri"/>
              </a:rPr>
              <a:t>call</a:t>
            </a:r>
            <a:r>
              <a:rPr dirty="0" sz="2350" spc="13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this</a:t>
            </a:r>
            <a:r>
              <a:rPr dirty="0" sz="2350" spc="4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SS(fit),</a:t>
            </a:r>
            <a:r>
              <a:rPr dirty="0" sz="2350" spc="14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for</a:t>
            </a:r>
            <a:r>
              <a:rPr dirty="0" sz="2350" spc="45"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the </a:t>
            </a:r>
            <a:r>
              <a:rPr dirty="0" sz="2350">
                <a:solidFill>
                  <a:srgbClr val="212121"/>
                </a:solidFill>
                <a:latin typeface="Calibri"/>
                <a:cs typeface="Calibri"/>
              </a:rPr>
              <a:t>sum</a:t>
            </a:r>
            <a:r>
              <a:rPr dirty="0" sz="2350" spc="-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dirty="0" sz="2350" spc="2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squares</a:t>
            </a:r>
            <a:r>
              <a:rPr dirty="0" sz="2350" spc="13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around</a:t>
            </a:r>
            <a:r>
              <a:rPr dirty="0" sz="2350" spc="15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dirty="0" sz="2350" spc="-30">
                <a:latin typeface="Calibri"/>
                <a:cs typeface="Calibri"/>
              </a:rPr>
              <a:t>least-</a:t>
            </a:r>
            <a:r>
              <a:rPr dirty="0" sz="2350">
                <a:latin typeface="Calibri"/>
                <a:cs typeface="Calibri"/>
              </a:rPr>
              <a:t>squares</a:t>
            </a:r>
            <a:r>
              <a:rPr dirty="0" sz="2350" spc="225"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61616"/>
                </a:solidFill>
                <a:latin typeface="Calibri"/>
                <a:cs typeface="Calibri"/>
              </a:rPr>
              <a:t>fit.</a:t>
            </a:r>
            <a:endParaRPr sz="235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  <a:spcBef>
                <a:spcPts val="2230"/>
              </a:spcBef>
            </a:pPr>
            <a:r>
              <a:rPr dirty="0" sz="2400">
                <a:latin typeface="Calibri"/>
                <a:cs typeface="Calibri"/>
              </a:rPr>
              <a:t>SS(fit)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646464"/>
                </a:solidFill>
                <a:latin typeface="Calibri"/>
                <a:cs typeface="Calibri"/>
              </a:rPr>
              <a:t>=</a:t>
            </a:r>
            <a:r>
              <a:rPr dirty="0" sz="2400" spc="-3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F0F0F"/>
                </a:solidFill>
                <a:latin typeface="Calibri"/>
                <a:cs typeface="Calibri"/>
              </a:rPr>
              <a:t>(data</a:t>
            </a:r>
            <a:r>
              <a:rPr dirty="0" sz="2400" spc="-1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84848"/>
                </a:solidFill>
                <a:latin typeface="Calibri"/>
                <a:cs typeface="Calibri"/>
              </a:rPr>
              <a:t>-</a:t>
            </a:r>
            <a:r>
              <a:rPr dirty="0" sz="2400" spc="-75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line)*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78466" y="2103834"/>
            <a:ext cx="2954655" cy="21932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210185">
              <a:lnSpc>
                <a:spcPts val="2300"/>
              </a:lnSpc>
              <a:spcBef>
                <a:spcPts val="120"/>
              </a:spcBef>
            </a:pPr>
            <a:r>
              <a:rPr dirty="0" u="heavy" sz="2400" spc="-10">
                <a:solidFill>
                  <a:srgbClr val="181818"/>
                </a:solidFill>
                <a:uFill>
                  <a:solidFill>
                    <a:srgbClr val="343434"/>
                  </a:solidFill>
                </a:uFill>
                <a:latin typeface="Calibri"/>
                <a:cs typeface="Calibri"/>
              </a:rPr>
              <a:t>S5(fit)</a:t>
            </a:r>
            <a:endParaRPr sz="2400">
              <a:latin typeface="Calibri"/>
              <a:cs typeface="Calibri"/>
            </a:endParaRPr>
          </a:p>
          <a:p>
            <a:pPr algn="ctr" marR="1849120">
              <a:lnSpc>
                <a:spcPts val="2305"/>
              </a:lnSpc>
            </a:pPr>
            <a:r>
              <a:rPr dirty="0" sz="2400" spc="-20">
                <a:latin typeface="Calibri"/>
                <a:cs typeface="Calibri"/>
              </a:rPr>
              <a:t>Var(fit)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2400">
              <a:latin typeface="Calibri"/>
              <a:cs typeface="Calibri"/>
            </a:endParaRPr>
          </a:p>
          <a:p>
            <a:pPr algn="just" marL="159385" marR="5080" indent="-4445">
              <a:lnSpc>
                <a:spcPct val="102400"/>
              </a:lnSpc>
              <a:spcBef>
                <a:spcPts val="5"/>
              </a:spcBef>
            </a:pP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Again,</a:t>
            </a:r>
            <a:r>
              <a:rPr dirty="0" sz="2350" spc="13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we</a:t>
            </a:r>
            <a:r>
              <a:rPr dirty="0" sz="2350" spc="4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can</a:t>
            </a:r>
            <a:r>
              <a:rPr dirty="0" sz="2350" spc="-3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think</a:t>
            </a:r>
            <a:r>
              <a:rPr dirty="0" sz="2350" spc="5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of </a:t>
            </a:r>
            <a:r>
              <a:rPr dirty="0" sz="2350">
                <a:latin typeface="Calibri"/>
                <a:cs typeface="Calibri"/>
              </a:rPr>
              <a:t>Var(fit)</a:t>
            </a:r>
            <a:r>
              <a:rPr dirty="0" sz="2350" spc="6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as</a:t>
            </a:r>
            <a:r>
              <a:rPr dirty="0" sz="2350" spc="-5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dirty="0" sz="2350" spc="-4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average </a:t>
            </a:r>
            <a:r>
              <a:rPr dirty="0" sz="2350">
                <a:latin typeface="Calibri"/>
                <a:cs typeface="Calibri"/>
              </a:rPr>
              <a:t>SS(fit)</a:t>
            </a:r>
            <a:r>
              <a:rPr dirty="0" sz="2350" spc="12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for</a:t>
            </a:r>
            <a:r>
              <a:rPr dirty="0" sz="2350" spc="5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each</a:t>
            </a:r>
            <a:r>
              <a:rPr dirty="0" sz="2350" spc="-4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mouse.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7788"/>
            <a:ext cx="12192000" cy="60702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019175"/>
            <a:ext cx="9820275" cy="469582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657725" y="6265068"/>
            <a:ext cx="3310254" cy="0"/>
          </a:xfrm>
          <a:custGeom>
            <a:avLst/>
            <a:gdLst/>
            <a:ahLst/>
            <a:cxnLst/>
            <a:rect l="l" t="t" r="r" b="b"/>
            <a:pathLst>
              <a:path w="3310254" h="0">
                <a:moveTo>
                  <a:pt x="0" y="0"/>
                </a:moveTo>
                <a:lnTo>
                  <a:pt x="3309937" y="0"/>
                </a:lnTo>
              </a:path>
            </a:pathLst>
          </a:custGeom>
          <a:ln w="23812">
            <a:solidFill>
              <a:srgbClr val="2F2F2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472529" y="265906"/>
            <a:ext cx="7234555" cy="744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Now</a:t>
            </a:r>
            <a:r>
              <a:rPr dirty="0" sz="2350" spc="4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go</a:t>
            </a:r>
            <a:r>
              <a:rPr dirty="0" sz="2350" spc="8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back</a:t>
            </a:r>
            <a:r>
              <a:rPr dirty="0" sz="2350" spc="17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to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dirty="0" sz="2350" spc="1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original</a:t>
            </a:r>
            <a:r>
              <a:rPr dirty="0" sz="2350" spc="3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C0C0C"/>
                </a:solidFill>
                <a:latin typeface="Calibri"/>
                <a:cs typeface="Calibri"/>
              </a:rPr>
              <a:t>plot.</a:t>
            </a:r>
            <a:endParaRPr sz="2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2350">
                <a:latin typeface="Calibri"/>
                <a:cs typeface="Calibri"/>
              </a:rPr>
              <a:t>Sum</a:t>
            </a:r>
            <a:r>
              <a:rPr dirty="0" sz="2350" spc="4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up</a:t>
            </a:r>
            <a:r>
              <a:rPr dirty="0" sz="2350" spc="4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the</a:t>
            </a:r>
            <a:r>
              <a:rPr dirty="0" sz="2350" spc="5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squared</a:t>
            </a:r>
            <a:r>
              <a:rPr dirty="0" sz="2350" spc="7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residuals</a:t>
            </a:r>
            <a:r>
              <a:rPr dirty="0" sz="2350" spc="13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around</a:t>
            </a:r>
            <a:r>
              <a:rPr dirty="0" sz="2350" spc="9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12121"/>
                </a:solidFill>
                <a:latin typeface="Calibri"/>
                <a:cs typeface="Calibri"/>
              </a:rPr>
              <a:t>our</a:t>
            </a:r>
            <a:r>
              <a:rPr dirty="0" sz="2350" spc="-1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least-</a:t>
            </a:r>
            <a:r>
              <a:rPr dirty="0" sz="2350">
                <a:latin typeface="Calibri"/>
                <a:cs typeface="Calibri"/>
              </a:rPr>
              <a:t>squares</a:t>
            </a:r>
            <a:r>
              <a:rPr dirty="0" sz="2350" spc="145"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fit.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79389" y="2170906"/>
            <a:ext cx="3464560" cy="11163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 indent="1188720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this</a:t>
            </a:r>
            <a:r>
              <a:rPr dirty="0" sz="2350" spc="6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SS(fit),</a:t>
            </a:r>
            <a:r>
              <a:rPr dirty="0" sz="2350" spc="17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for</a:t>
            </a:r>
            <a:r>
              <a:rPr dirty="0" sz="2350" spc="7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the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sum</a:t>
            </a:r>
            <a:r>
              <a:rPr dirty="0" sz="2350" spc="-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dirty="0" sz="2350" spc="25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squares</a:t>
            </a:r>
            <a:r>
              <a:rPr dirty="0" sz="2350" spc="13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around</a:t>
            </a:r>
            <a:r>
              <a:rPr dirty="0" sz="2350" spc="15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F1F1F"/>
                </a:solidFill>
                <a:latin typeface="Calibri"/>
                <a:cs typeface="Calibri"/>
              </a:rPr>
              <a:t>the </a:t>
            </a:r>
            <a:r>
              <a:rPr dirty="0" sz="2350" spc="-30">
                <a:latin typeface="Calibri"/>
                <a:cs typeface="Calibri"/>
              </a:rPr>
              <a:t>least-</a:t>
            </a:r>
            <a:r>
              <a:rPr dirty="0" sz="2350">
                <a:latin typeface="Calibri"/>
                <a:cs typeface="Calibri"/>
              </a:rPr>
              <a:t>squares</a:t>
            </a:r>
            <a:r>
              <a:rPr dirty="0" sz="2350" spc="225"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61616"/>
                </a:solidFill>
                <a:latin typeface="Calibri"/>
                <a:cs typeface="Calibri"/>
              </a:rPr>
              <a:t>fit.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1435" y="3542109"/>
            <a:ext cx="2556510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>
                <a:latin typeface="Calibri"/>
                <a:cs typeface="Calibri"/>
              </a:rPr>
              <a:t>SS{fit)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626262"/>
                </a:solidFill>
                <a:latin typeface="Calibri"/>
                <a:cs typeface="Calibri"/>
              </a:rPr>
              <a:t>=</a:t>
            </a:r>
            <a:r>
              <a:rPr dirty="0" sz="2400" spc="-20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11111"/>
                </a:solidFill>
                <a:latin typeface="Calibri"/>
                <a:cs typeface="Calibri"/>
              </a:rPr>
              <a:t>(data</a:t>
            </a:r>
            <a:r>
              <a:rPr dirty="0" sz="2400" spc="-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84848"/>
                </a:solidFill>
                <a:latin typeface="Calibri"/>
                <a:cs typeface="Calibri"/>
              </a:rPr>
              <a:t>-</a:t>
            </a:r>
            <a:r>
              <a:rPr dirty="0" sz="2400" spc="-75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dirty="0" sz="2400" spc="-60">
                <a:solidFill>
                  <a:srgbClr val="181818"/>
                </a:solidFill>
                <a:latin typeface="Calibri"/>
                <a:cs typeface="Calibri"/>
              </a:rPr>
              <a:t>line)*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09951" y="6076156"/>
            <a:ext cx="418719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2A2A2A"/>
                </a:solidFill>
                <a:latin typeface="Calibri"/>
                <a:cs typeface="Calibri"/>
              </a:rPr>
              <a:t>In</a:t>
            </a:r>
            <a:r>
              <a:rPr dirty="0" sz="2350" spc="-5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general:</a:t>
            </a:r>
            <a:r>
              <a:rPr dirty="0" sz="2350" spc="12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Variance(5omething)</a:t>
            </a:r>
            <a:r>
              <a:rPr dirty="0" sz="2350" spc="30"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505050"/>
                </a:solidFill>
                <a:latin typeface="Calibri"/>
                <a:cs typeface="Calibri"/>
              </a:rPr>
              <a:t>=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06230" y="5838031"/>
            <a:ext cx="202120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Sums</a:t>
            </a:r>
            <a:r>
              <a:rPr dirty="0" sz="2350" spc="10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dirty="0" sz="2350" spc="3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squares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38067" y="6304756"/>
            <a:ext cx="343662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The</a:t>
            </a:r>
            <a:r>
              <a:rPr dirty="0" sz="2350" spc="1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number</a:t>
            </a:r>
            <a:r>
              <a:rPr dirty="0" sz="2350" spc="9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82828"/>
                </a:solidFill>
                <a:latin typeface="Calibri"/>
                <a:cs typeface="Calibri"/>
              </a:rPr>
              <a:t>of</a:t>
            </a:r>
            <a:r>
              <a:rPr dirty="0" sz="2350" spc="10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those</a:t>
            </a:r>
            <a:r>
              <a:rPr dirty="0" sz="2350" spc="12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61616"/>
                </a:solidFill>
                <a:latin typeface="Calibri"/>
                <a:cs typeface="Calibri"/>
              </a:rPr>
              <a:t>things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478632" y="2083990"/>
            <a:ext cx="1953260" cy="631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23645">
              <a:lnSpc>
                <a:spcPts val="2495"/>
              </a:lnSpc>
              <a:spcBef>
                <a:spcPts val="125"/>
              </a:spcBef>
            </a:pPr>
            <a:r>
              <a:rPr dirty="0" u="heavy" sz="2550" spc="-10">
                <a:solidFill>
                  <a:srgbClr val="131313"/>
                </a:solidFill>
                <a:uFill>
                  <a:solidFill>
                    <a:srgbClr val="343434"/>
                  </a:solidFill>
                </a:uFill>
                <a:latin typeface="Calibri"/>
                <a:cs typeface="Calibri"/>
              </a:rPr>
              <a:t>ss(fit)</a:t>
            </a:r>
            <a:endParaRPr sz="2550">
              <a:latin typeface="Calibri"/>
              <a:cs typeface="Calibri"/>
            </a:endParaRPr>
          </a:p>
          <a:p>
            <a:pPr marL="12700">
              <a:lnSpc>
                <a:spcPts val="2250"/>
              </a:lnSpc>
            </a:pPr>
            <a:r>
              <a:rPr dirty="0" sz="2350">
                <a:latin typeface="Calibri"/>
                <a:cs typeface="Calibri"/>
              </a:rPr>
              <a:t>Var(fit)</a:t>
            </a:r>
            <a:r>
              <a:rPr dirty="0" sz="2350" spc="15"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4F4F4F"/>
                </a:solidFill>
                <a:latin typeface="Calibri"/>
                <a:cs typeface="Calibri"/>
              </a:rPr>
              <a:t>=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621362" y="3180556"/>
            <a:ext cx="2811780" cy="11163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just" marL="16510" marR="5080" indent="-4445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Again,</a:t>
            </a:r>
            <a:r>
              <a:rPr dirty="0" sz="2350" spc="13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we</a:t>
            </a:r>
            <a:r>
              <a:rPr dirty="0" sz="2350" spc="4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can</a:t>
            </a:r>
            <a:r>
              <a:rPr dirty="0" sz="2350" spc="-3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think</a:t>
            </a:r>
            <a:r>
              <a:rPr dirty="0" sz="2350" spc="5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of </a:t>
            </a:r>
            <a:r>
              <a:rPr dirty="0" sz="2350">
                <a:latin typeface="Calibri"/>
                <a:cs typeface="Calibri"/>
              </a:rPr>
              <a:t>Var(fit)</a:t>
            </a:r>
            <a:r>
              <a:rPr dirty="0" sz="2350" spc="6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as</a:t>
            </a:r>
            <a:r>
              <a:rPr dirty="0" sz="2350" spc="-4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dirty="0" sz="2350" spc="2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average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SS(fit)</a:t>
            </a:r>
            <a:r>
              <a:rPr dirty="0" sz="2350" spc="12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for</a:t>
            </a:r>
            <a:r>
              <a:rPr dirty="0" sz="2350" spc="5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each</a:t>
            </a:r>
            <a:r>
              <a:rPr dirty="0" sz="2350" spc="-4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mouse.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203235" y="6076156"/>
            <a:ext cx="324167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606060"/>
                </a:solidFill>
                <a:latin typeface="Calibri"/>
                <a:cs typeface="Calibri"/>
              </a:rPr>
              <a:t>=</a:t>
            </a:r>
            <a:r>
              <a:rPr dirty="0" sz="2350" spc="-5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Average</a:t>
            </a:r>
            <a:r>
              <a:rPr dirty="0" sz="2350" spc="15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sum</a:t>
            </a:r>
            <a:r>
              <a:rPr dirty="0" sz="2350" spc="1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of</a:t>
            </a:r>
            <a:r>
              <a:rPr dirty="0" sz="2350" spc="25"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squares.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771525"/>
            <a:ext cx="4448175" cy="45624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8100" y="1228725"/>
            <a:ext cx="4219575" cy="41148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19476" y="894556"/>
            <a:ext cx="138938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Mouse</a:t>
            </a:r>
            <a:r>
              <a:rPr dirty="0" sz="2350" spc="12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C1C1C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17788" y="294481"/>
            <a:ext cx="3258185" cy="744855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 marR="5080" indent="10160">
              <a:lnSpc>
                <a:spcPct val="101099"/>
              </a:lnSpc>
              <a:spcBef>
                <a:spcPts val="60"/>
              </a:spcBef>
            </a:pPr>
            <a:r>
              <a:rPr dirty="0" sz="2350">
                <a:solidFill>
                  <a:srgbClr val="2B2B2B"/>
                </a:solidFill>
                <a:latin typeface="Calibri"/>
                <a:cs typeface="Calibri"/>
              </a:rPr>
              <a:t>This</a:t>
            </a:r>
            <a:r>
              <a:rPr dirty="0" sz="2350" spc="15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D2D2D"/>
                </a:solidFill>
                <a:latin typeface="Calibri"/>
                <a:cs typeface="Calibri"/>
              </a:rPr>
              <a:t>is</a:t>
            </a:r>
            <a:r>
              <a:rPr dirty="0" sz="2350" spc="2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dirty="0" sz="2350" spc="-4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raw</a:t>
            </a:r>
            <a:r>
              <a:rPr dirty="0" sz="2350" spc="1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variation</a:t>
            </a:r>
            <a:r>
              <a:rPr dirty="0" sz="2350" spc="9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32323"/>
                </a:solidFill>
                <a:latin typeface="Calibri"/>
                <a:cs typeface="Calibri"/>
              </a:rPr>
              <a:t>in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mouse</a:t>
            </a:r>
            <a:r>
              <a:rPr dirty="0" sz="2350" spc="9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11111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203527" y="389731"/>
            <a:ext cx="2401570" cy="11163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 indent="1270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dirty="0" sz="2350" spc="5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is</a:t>
            </a:r>
            <a:r>
              <a:rPr dirty="0" sz="2350" spc="-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the</a:t>
            </a:r>
            <a:r>
              <a:rPr dirty="0" sz="2350" spc="1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C0C0C"/>
                </a:solidFill>
                <a:latin typeface="Calibri"/>
                <a:cs typeface="Calibri"/>
              </a:rPr>
              <a:t>variation </a:t>
            </a:r>
            <a:r>
              <a:rPr dirty="0" sz="2350">
                <a:latin typeface="Calibri"/>
                <a:cs typeface="Calibri"/>
              </a:rPr>
              <a:t>around</a:t>
            </a:r>
            <a:r>
              <a:rPr dirty="0" sz="2350" spc="5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dirty="0" sz="2350" spc="2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61616"/>
                </a:solidFill>
                <a:latin typeface="Calibri"/>
                <a:cs typeface="Calibri"/>
              </a:rPr>
              <a:t>least </a:t>
            </a: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squares</a:t>
            </a:r>
            <a:r>
              <a:rPr dirty="0" sz="2350" spc="-25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81818"/>
                </a:solidFill>
                <a:latin typeface="Calibri"/>
                <a:cs typeface="Calibri"/>
              </a:rPr>
              <a:t>line.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15776" y="5437980"/>
            <a:ext cx="176339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Mouse</a:t>
            </a:r>
            <a:r>
              <a:rPr dirty="0" sz="2350" spc="8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352550"/>
            <a:ext cx="11687175" cy="3990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309" y="904478"/>
            <a:ext cx="1385570" cy="3708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solidFill>
                  <a:srgbClr val="000000"/>
                </a:solidFill>
                <a:latin typeface="Calibri"/>
                <a:cs typeface="Calibri"/>
              </a:rPr>
              <a:t>Mouse</a:t>
            </a:r>
            <a:r>
              <a:rPr dirty="0" sz="2250" spc="37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50" spc="-20">
                <a:solidFill>
                  <a:srgbClr val="131313"/>
                </a:solidFill>
                <a:latin typeface="Calibri"/>
                <a:cs typeface="Calibri"/>
              </a:rPr>
              <a:t>Size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35204" y="1609328"/>
            <a:ext cx="4407535" cy="273494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497965" marR="5080" indent="3175">
              <a:lnSpc>
                <a:spcPct val="102800"/>
              </a:lnSpc>
              <a:spcBef>
                <a:spcPts val="40"/>
              </a:spcBef>
            </a:pPr>
            <a:r>
              <a:rPr dirty="0" sz="2250">
                <a:solidFill>
                  <a:srgbClr val="0E0E0E"/>
                </a:solidFill>
                <a:latin typeface="Calibri"/>
                <a:cs typeface="Calibri"/>
              </a:rPr>
              <a:t>There</a:t>
            </a:r>
            <a:r>
              <a:rPr dirty="0" sz="2250" spc="30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12121"/>
                </a:solidFill>
                <a:latin typeface="Calibri"/>
                <a:cs typeface="Calibri"/>
              </a:rPr>
              <a:t>is</a:t>
            </a:r>
            <a:r>
              <a:rPr dirty="0" sz="2250" spc="15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81818"/>
                </a:solidFill>
                <a:latin typeface="Calibri"/>
                <a:cs typeface="Calibri"/>
              </a:rPr>
              <a:t>less</a:t>
            </a:r>
            <a:r>
              <a:rPr dirty="0" sz="2250" spc="24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11111"/>
                </a:solidFill>
                <a:latin typeface="Calibri"/>
                <a:cs typeface="Calibri"/>
              </a:rPr>
              <a:t>variation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around</a:t>
            </a:r>
            <a:r>
              <a:rPr dirty="0" sz="2350" spc="10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the</a:t>
            </a:r>
            <a:r>
              <a:rPr dirty="0" sz="2350" spc="-1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42424"/>
                </a:solidFill>
                <a:latin typeface="Calibri"/>
                <a:cs typeface="Calibri"/>
              </a:rPr>
              <a:t>line</a:t>
            </a:r>
            <a:r>
              <a:rPr dirty="0" sz="2350" spc="6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that</a:t>
            </a:r>
            <a:r>
              <a:rPr dirty="0" sz="2350" spc="11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11111"/>
                </a:solidFill>
                <a:latin typeface="Calibri"/>
                <a:cs typeface="Calibri"/>
              </a:rPr>
              <a:t>we </a:t>
            </a:r>
            <a:r>
              <a:rPr dirty="0" sz="2350">
                <a:latin typeface="Calibri"/>
                <a:cs typeface="Calibri"/>
              </a:rPr>
              <a:t>fit</a:t>
            </a:r>
            <a:r>
              <a:rPr dirty="0" sz="2350" spc="5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by</a:t>
            </a:r>
            <a:r>
              <a:rPr dirty="0" sz="2350" spc="3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least-squares.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2350">
              <a:latin typeface="Calibri"/>
              <a:cs typeface="Calibri"/>
            </a:endParaRPr>
          </a:p>
          <a:p>
            <a:pPr algn="ctr" marL="12065" marR="147320" indent="-10795">
              <a:lnSpc>
                <a:spcPct val="102400"/>
              </a:lnSpc>
              <a:tabLst>
                <a:tab pos="2104390" algn="l"/>
              </a:tabLst>
            </a:pP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We</a:t>
            </a:r>
            <a:r>
              <a:rPr dirty="0" sz="2350" spc="3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say</a:t>
            </a:r>
            <a:r>
              <a:rPr dirty="0" sz="2350" spc="6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that</a:t>
            </a:r>
            <a:r>
              <a:rPr dirty="0" sz="2350" spc="3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some</a:t>
            </a:r>
            <a:r>
              <a:rPr dirty="0" sz="2350" spc="4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dirty="0" sz="2350" spc="5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the</a:t>
            </a:r>
            <a:r>
              <a:rPr dirty="0" sz="2350" spc="-5"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212121"/>
                </a:solidFill>
                <a:latin typeface="Calibri"/>
                <a:cs typeface="Calibri"/>
              </a:rPr>
              <a:t>variation </a:t>
            </a:r>
            <a:r>
              <a:rPr dirty="0" sz="2350">
                <a:solidFill>
                  <a:srgbClr val="2D2D2D"/>
                </a:solidFill>
                <a:latin typeface="Calibri"/>
                <a:cs typeface="Calibri"/>
              </a:rPr>
              <a:t>in</a:t>
            </a:r>
            <a:r>
              <a:rPr dirty="0" sz="2350" spc="-25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10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size</a:t>
            </a:r>
            <a:r>
              <a:rPr dirty="0" sz="2350" spc="1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F1F1F"/>
                </a:solidFill>
                <a:latin typeface="Calibri"/>
                <a:cs typeface="Calibri"/>
              </a:rPr>
              <a:t>is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	</a:t>
            </a:r>
            <a:r>
              <a:rPr dirty="0" sz="2350">
                <a:latin typeface="Calibri"/>
                <a:cs typeface="Calibri"/>
              </a:rPr>
              <a:t>explained"</a:t>
            </a:r>
            <a:r>
              <a:rPr dirty="0" sz="2350" spc="190"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by </a:t>
            </a:r>
            <a:r>
              <a:rPr dirty="0" sz="2350">
                <a:latin typeface="Calibri"/>
                <a:cs typeface="Calibri"/>
              </a:rPr>
              <a:t>taking</a:t>
            </a:r>
            <a:r>
              <a:rPr dirty="0" sz="2350" spc="3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mouse</a:t>
            </a:r>
            <a:r>
              <a:rPr dirty="0" sz="2350" spc="4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weight</a:t>
            </a:r>
            <a:r>
              <a:rPr dirty="0" sz="2350" spc="10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into</a:t>
            </a:r>
            <a:r>
              <a:rPr dirty="0" sz="2350" spc="4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C1C1C"/>
                </a:solidFill>
                <a:latin typeface="Calibri"/>
                <a:cs typeface="Calibri"/>
              </a:rPr>
              <a:t>account.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010801" y="989806"/>
            <a:ext cx="138874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Mouse</a:t>
            </a:r>
            <a:r>
              <a:rPr dirty="0" sz="2350" spc="5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212121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72401" y="5542755"/>
            <a:ext cx="3017520" cy="74485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19050">
              <a:lnSpc>
                <a:spcPct val="101099"/>
              </a:lnSpc>
              <a:spcBef>
                <a:spcPts val="60"/>
              </a:spcBef>
            </a:pPr>
            <a:r>
              <a:rPr dirty="0" sz="2350">
                <a:latin typeface="Calibri"/>
                <a:cs typeface="Calibri"/>
              </a:rPr>
              <a:t>Heavier</a:t>
            </a:r>
            <a:r>
              <a:rPr dirty="0" sz="2350" spc="10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mice</a:t>
            </a:r>
            <a:r>
              <a:rPr dirty="0" sz="2350" spc="7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are</a:t>
            </a:r>
            <a:r>
              <a:rPr dirty="0" sz="2350" spc="5"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C0C0C"/>
                </a:solidFill>
                <a:latin typeface="Calibri"/>
                <a:cs typeface="Calibri"/>
              </a:rPr>
              <a:t>bigger. </a:t>
            </a:r>
            <a:r>
              <a:rPr dirty="0" sz="2350">
                <a:latin typeface="Calibri"/>
                <a:cs typeface="Calibri"/>
              </a:rPr>
              <a:t>Lighter</a:t>
            </a:r>
            <a:r>
              <a:rPr dirty="0" sz="2350" spc="9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42424"/>
                </a:solidFill>
                <a:latin typeface="Calibri"/>
                <a:cs typeface="Calibri"/>
              </a:rPr>
              <a:t>mice</a:t>
            </a:r>
            <a:r>
              <a:rPr dirty="0" sz="2350" spc="15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are</a:t>
            </a:r>
            <a:r>
              <a:rPr dirty="0" sz="2350" spc="105">
                <a:latin typeface="Calibri"/>
                <a:cs typeface="Calibri"/>
              </a:rPr>
              <a:t> </a:t>
            </a:r>
            <a:r>
              <a:rPr dirty="0" sz="2350" spc="-40">
                <a:solidFill>
                  <a:srgbClr val="1F1F1F"/>
                </a:solidFill>
                <a:latin typeface="Calibri"/>
                <a:cs typeface="Calibri"/>
              </a:rPr>
              <a:t>smaller.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15776" y="5437980"/>
            <a:ext cx="177990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Mouse</a:t>
            </a:r>
            <a:r>
              <a:rPr dirty="0" sz="2350" spc="8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90500" y="1009650"/>
            <a:ext cx="11687175" cy="4333875"/>
            <a:chOff x="190500" y="1009650"/>
            <a:chExt cx="11687175" cy="43338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500" y="1009650"/>
              <a:ext cx="11687175" cy="4333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1400" y="1333500"/>
              <a:ext cx="733425" cy="200025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421310" y="744140"/>
            <a:ext cx="1473835" cy="323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solidFill>
                  <a:srgbClr val="151515"/>
                </a:solidFill>
                <a:latin typeface="Calibri"/>
                <a:cs typeface="Calibri"/>
              </a:rPr>
              <a:t>Var(FFiRãFï)</a:t>
            </a:r>
            <a:r>
              <a:rPr dirty="0" sz="1950" spc="125">
                <a:solidFill>
                  <a:srgbClr val="151515"/>
                </a:solidFill>
                <a:latin typeface="Calibri"/>
                <a:cs typeface="Calibri"/>
              </a:rPr>
              <a:t>  </a:t>
            </a:r>
            <a:r>
              <a:rPr dirty="0" sz="1950" spc="-50">
                <a:solidFill>
                  <a:srgbClr val="525252"/>
                </a:solidFill>
                <a:latin typeface="Calibri"/>
                <a:cs typeface="Calibri"/>
              </a:rPr>
              <a:t>-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715776" y="5517157"/>
            <a:ext cx="177990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Mouse</a:t>
            </a:r>
            <a:r>
              <a:rPr dirty="0" sz="2350" spc="9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21685" y="744140"/>
            <a:ext cx="245745" cy="323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latin typeface="Calibri"/>
                <a:cs typeface="Calibri"/>
              </a:rPr>
              <a:t>.</a:t>
            </a:r>
            <a:r>
              <a:rPr dirty="0" sz="1950" spc="-175">
                <a:latin typeface="Calibri"/>
                <a:cs typeface="Calibri"/>
              </a:rPr>
              <a:t> </a:t>
            </a:r>
            <a:r>
              <a:rPr dirty="0" sz="1950">
                <a:solidFill>
                  <a:srgbClr val="2D2D2D"/>
                </a:solidFill>
                <a:latin typeface="Calibri"/>
                <a:cs typeface="Calibri"/>
              </a:rPr>
              <a:t>Ż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190568" y="1141809"/>
            <a:ext cx="1748789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>
                <a:solidFill>
                  <a:srgbClr val="2A2A2A"/>
                </a:solidFill>
                <a:latin typeface="Calibri"/>
                <a:cs typeface="Calibri"/>
              </a:rPr>
              <a:t>For</a:t>
            </a:r>
            <a:r>
              <a:rPr dirty="0" sz="2400" spc="1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example...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868532" y="1680368"/>
            <a:ext cx="2461895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3725" marR="5080" indent="-581025">
              <a:lnSpc>
                <a:spcPct val="143600"/>
              </a:lnSpc>
              <a:spcBef>
                <a:spcPts val="100"/>
              </a:spcBef>
            </a:pPr>
            <a:r>
              <a:rPr dirty="0" sz="2350">
                <a:latin typeface="Calibri"/>
                <a:cs typeface="Calibri"/>
              </a:rPr>
              <a:t>Var(mean)</a:t>
            </a:r>
            <a:r>
              <a:rPr dirty="0" sz="2350" spc="-95"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350" spc="2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Var(fit) </a:t>
            </a:r>
            <a:r>
              <a:rPr dirty="0" sz="2350" spc="-10">
                <a:latin typeface="Calibri"/>
                <a:cs typeface="Calibri"/>
              </a:rPr>
              <a:t>Var(mean)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008704" y="989409"/>
            <a:ext cx="1123950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10">
                <a:solidFill>
                  <a:srgbClr val="1D1D1D"/>
                </a:solidFill>
                <a:latin typeface="Cambria"/>
                <a:cs typeface="Cambria"/>
              </a:rPr>
              <a:t>Mouse</a:t>
            </a:r>
            <a:r>
              <a:rPr dirty="0" sz="2400" spc="-85">
                <a:solidFill>
                  <a:srgbClr val="1D1D1D"/>
                </a:solidFill>
                <a:latin typeface="Cambria"/>
                <a:cs typeface="Cambria"/>
              </a:rPr>
              <a:t> </a:t>
            </a:r>
            <a:r>
              <a:rPr dirty="0" sz="2400" spc="-90">
                <a:solidFill>
                  <a:srgbClr val="424242"/>
                </a:solidFill>
                <a:latin typeface="Cambria"/>
                <a:cs typeface="Cambria"/>
              </a:rPr>
              <a:t>si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469066" y="684609"/>
            <a:ext cx="1564640" cy="3949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10">
                <a:solidFill>
                  <a:srgbClr val="000000"/>
                </a:solidFill>
                <a:latin typeface="Calibri"/>
                <a:cs typeface="Calibri"/>
              </a:rPr>
              <a:t>Var(fit)</a:t>
            </a:r>
            <a:r>
              <a:rPr dirty="0" sz="2400" spc="-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75757"/>
                </a:solidFill>
                <a:latin typeface="Calibri"/>
                <a:cs typeface="Calibri"/>
              </a:rPr>
              <a:t>=</a:t>
            </a:r>
            <a:r>
              <a:rPr dirty="0" sz="2400" spc="-95">
                <a:solidFill>
                  <a:srgbClr val="575757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000000"/>
                </a:solidFill>
                <a:latin typeface="Calibri"/>
                <a:cs typeface="Calibri"/>
              </a:rPr>
              <a:t>4.4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009650"/>
            <a:ext cx="11687175" cy="43338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0317" y="694134"/>
            <a:ext cx="2159000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30">
                <a:latin typeface="Calibri"/>
                <a:cs typeface="Calibri"/>
              </a:rPr>
              <a:t>Var(mean)</a:t>
            </a:r>
            <a:r>
              <a:rPr dirty="0" sz="2400" spc="90"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505050"/>
                </a:solidFill>
                <a:latin typeface="Calibri"/>
                <a:cs typeface="Calibri"/>
              </a:rPr>
              <a:t>=</a:t>
            </a:r>
            <a:r>
              <a:rPr dirty="0" sz="2400" spc="-100">
                <a:solidFill>
                  <a:srgbClr val="505050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181818"/>
                </a:solidFill>
                <a:latin typeface="Calibri"/>
                <a:cs typeface="Calibri"/>
              </a:rPr>
              <a:t>11.1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715776" y="5517157"/>
            <a:ext cx="177990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Mouse</a:t>
            </a:r>
            <a:r>
              <a:rPr dirty="0" sz="2350" spc="9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68201" y="989409"/>
            <a:ext cx="4276725" cy="31381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0"/>
              </a:spcBef>
            </a:pPr>
            <a:r>
              <a:rPr dirty="0" sz="2400">
                <a:solidFill>
                  <a:srgbClr val="2A2A2A"/>
                </a:solidFill>
                <a:latin typeface="Calibri"/>
                <a:cs typeface="Calibri"/>
              </a:rPr>
              <a:t>Mouse</a:t>
            </a:r>
            <a:r>
              <a:rPr dirty="0" sz="2400" spc="-25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313131"/>
                </a:solidFill>
                <a:latin typeface="Calibri"/>
                <a:cs typeface="Calibri"/>
              </a:rPr>
              <a:t>si</a:t>
            </a:r>
            <a:endParaRPr sz="2400">
              <a:latin typeface="Calibri"/>
              <a:cs typeface="Calibri"/>
            </a:endParaRPr>
          </a:p>
          <a:p>
            <a:pPr algn="ctr" marL="12700" marR="1818005">
              <a:lnSpc>
                <a:spcPct val="135000"/>
              </a:lnSpc>
              <a:spcBef>
                <a:spcPts val="2570"/>
              </a:spcBef>
            </a:pPr>
            <a:r>
              <a:rPr dirty="0" sz="2500" spc="-80">
                <a:latin typeface="Calibri"/>
                <a:cs typeface="Calibri"/>
              </a:rPr>
              <a:t>Var(mean)</a:t>
            </a:r>
            <a:r>
              <a:rPr dirty="0" sz="2500" spc="-45">
                <a:latin typeface="Calibri"/>
                <a:cs typeface="Calibri"/>
              </a:rPr>
              <a:t> </a:t>
            </a:r>
            <a:r>
              <a:rPr dirty="0" sz="2500" spc="-88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500" spc="-1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500" spc="-75">
                <a:latin typeface="Calibri"/>
                <a:cs typeface="Calibri"/>
              </a:rPr>
              <a:t>Var(fit) </a:t>
            </a:r>
            <a:r>
              <a:rPr dirty="0" sz="2500" spc="-10">
                <a:solidFill>
                  <a:srgbClr val="0E0E0E"/>
                </a:solidFill>
                <a:latin typeface="Calibri"/>
                <a:cs typeface="Calibri"/>
              </a:rPr>
              <a:t>Var(mean)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2500">
              <a:latin typeface="Calibri"/>
              <a:cs typeface="Calibri"/>
            </a:endParaRPr>
          </a:p>
          <a:p>
            <a:pPr algn="ctr" marR="1807845">
              <a:lnSpc>
                <a:spcPct val="100000"/>
              </a:lnSpc>
            </a:pPr>
            <a:r>
              <a:rPr dirty="0" sz="2400" spc="-170">
                <a:latin typeface="Consolas"/>
                <a:cs typeface="Consolas"/>
              </a:rPr>
              <a:t>11.1-</a:t>
            </a:r>
            <a:r>
              <a:rPr dirty="0" sz="2400" spc="-25">
                <a:latin typeface="Consolas"/>
                <a:cs typeface="Consolas"/>
              </a:rPr>
              <a:t>4.4</a:t>
            </a:r>
            <a:endParaRPr sz="2400">
              <a:latin typeface="Consolas"/>
              <a:cs typeface="Consolas"/>
            </a:endParaRPr>
          </a:p>
          <a:p>
            <a:pPr algn="ctr" marR="1790700">
              <a:lnSpc>
                <a:spcPct val="100000"/>
              </a:lnSpc>
              <a:spcBef>
                <a:spcPts val="1170"/>
              </a:spcBef>
            </a:pPr>
            <a:r>
              <a:rPr dirty="0" sz="2400" spc="-330">
                <a:latin typeface="Consolas"/>
                <a:cs typeface="Consolas"/>
              </a:rPr>
              <a:t>11.1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68901" y="684212"/>
            <a:ext cx="15652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45">
                <a:solidFill>
                  <a:srgbClr val="000000"/>
                </a:solidFill>
                <a:latin typeface="Calibri"/>
                <a:cs typeface="Calibri"/>
              </a:rPr>
              <a:t>Var(fit)</a:t>
            </a:r>
            <a:r>
              <a:rPr dirty="0" sz="2500" spc="-7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565656"/>
                </a:solidFill>
                <a:latin typeface="Calibri"/>
                <a:cs typeface="Calibri"/>
              </a:rPr>
              <a:t>=</a:t>
            </a:r>
            <a:r>
              <a:rPr dirty="0" sz="2500" spc="-14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2500" spc="-25">
                <a:solidFill>
                  <a:srgbClr val="000000"/>
                </a:solidFill>
                <a:latin typeface="Calibri"/>
                <a:cs typeface="Calibri"/>
              </a:rPr>
              <a:t>4.4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009650"/>
            <a:ext cx="11687175" cy="43338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317" y="684609"/>
            <a:ext cx="2159000" cy="3949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30">
                <a:solidFill>
                  <a:srgbClr val="131313"/>
                </a:solidFill>
                <a:latin typeface="Calibri"/>
                <a:cs typeface="Calibri"/>
              </a:rPr>
              <a:t>Var(mean)</a:t>
            </a:r>
            <a:r>
              <a:rPr dirty="0" sz="2400" spc="9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5B5B5B"/>
                </a:solidFill>
                <a:latin typeface="Calibri"/>
                <a:cs typeface="Calibri"/>
              </a:rPr>
              <a:t>=</a:t>
            </a:r>
            <a:r>
              <a:rPr dirty="0" sz="2400" spc="-100">
                <a:solidFill>
                  <a:srgbClr val="5B5B5B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1A1A1A"/>
                </a:solidFill>
                <a:latin typeface="Calibri"/>
                <a:cs typeface="Calibri"/>
              </a:rPr>
              <a:t>11.1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715776" y="5517157"/>
            <a:ext cx="177990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Mouse</a:t>
            </a:r>
            <a:r>
              <a:rPr dirty="0" sz="2350" spc="9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37212" y="989409"/>
            <a:ext cx="4807585" cy="38811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0"/>
              </a:spcBef>
            </a:pPr>
            <a:r>
              <a:rPr dirty="0" sz="2400">
                <a:solidFill>
                  <a:srgbClr val="1A1A1A"/>
                </a:solidFill>
                <a:latin typeface="Calibri"/>
                <a:cs typeface="Calibri"/>
              </a:rPr>
              <a:t>Mouse</a:t>
            </a:r>
            <a:r>
              <a:rPr dirty="0" sz="2400" spc="-2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343434"/>
                </a:solidFill>
                <a:latin typeface="Calibri"/>
                <a:cs typeface="Calibri"/>
              </a:rPr>
              <a:t>si</a:t>
            </a:r>
            <a:endParaRPr sz="2400">
              <a:latin typeface="Calibri"/>
              <a:cs typeface="Calibri"/>
            </a:endParaRPr>
          </a:p>
          <a:p>
            <a:pPr algn="ctr" marL="543560" marR="1818005">
              <a:lnSpc>
                <a:spcPct val="135000"/>
              </a:lnSpc>
              <a:spcBef>
                <a:spcPts val="2570"/>
              </a:spcBef>
            </a:pPr>
            <a:r>
              <a:rPr dirty="0" sz="2500" spc="-80">
                <a:latin typeface="Calibri"/>
                <a:cs typeface="Calibri"/>
              </a:rPr>
              <a:t>Var(mean)</a:t>
            </a:r>
            <a:r>
              <a:rPr dirty="0" sz="2500" spc="-45">
                <a:latin typeface="Calibri"/>
                <a:cs typeface="Calibri"/>
              </a:rPr>
              <a:t> </a:t>
            </a:r>
            <a:r>
              <a:rPr dirty="0" sz="2500" spc="-88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500" spc="-1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500" spc="-75">
                <a:latin typeface="Calibri"/>
                <a:cs typeface="Calibri"/>
              </a:rPr>
              <a:t>Var(fit) </a:t>
            </a:r>
            <a:r>
              <a:rPr dirty="0" sz="2500" spc="-10">
                <a:latin typeface="Calibri"/>
                <a:cs typeface="Calibri"/>
              </a:rPr>
              <a:t>Var(mean)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2500">
              <a:latin typeface="Calibri"/>
              <a:cs typeface="Calibri"/>
            </a:endParaRPr>
          </a:p>
          <a:p>
            <a:pPr algn="ctr" marR="1274445">
              <a:lnSpc>
                <a:spcPct val="100000"/>
              </a:lnSpc>
            </a:pPr>
            <a:r>
              <a:rPr dirty="0" sz="2350" spc="-130">
                <a:latin typeface="Consolas"/>
                <a:cs typeface="Consolas"/>
              </a:rPr>
              <a:t>11.1-</a:t>
            </a:r>
            <a:r>
              <a:rPr dirty="0" sz="2350" spc="-25">
                <a:latin typeface="Consolas"/>
                <a:cs typeface="Consolas"/>
              </a:rPr>
              <a:t>4.4</a:t>
            </a:r>
            <a:endParaRPr sz="2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3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490"/>
              </a:spcBef>
            </a:pPr>
            <a:endParaRPr sz="23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400" spc="60" i="1">
                <a:solidFill>
                  <a:srgbClr val="3B3B3B"/>
                </a:solidFill>
                <a:latin typeface="Calibri"/>
                <a:cs typeface="Calibri"/>
              </a:rPr>
              <a:t>R'</a:t>
            </a:r>
            <a:r>
              <a:rPr dirty="0" sz="2400" spc="114" i="1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dirty="0" sz="2400" spc="-180" i="1">
                <a:solidFill>
                  <a:srgbClr val="545454"/>
                </a:solidFill>
                <a:latin typeface="Calibri"/>
                <a:cs typeface="Calibri"/>
              </a:rPr>
              <a:t>-</a:t>
            </a:r>
            <a:r>
              <a:rPr dirty="0" sz="2400" i="1">
                <a:solidFill>
                  <a:srgbClr val="545454"/>
                </a:solidFill>
                <a:latin typeface="Calibri"/>
                <a:cs typeface="Calibri"/>
              </a:rPr>
              <a:t>-</a:t>
            </a:r>
            <a:r>
              <a:rPr dirty="0" sz="2400" spc="-30" i="1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2F2F2F"/>
                </a:solidFill>
                <a:latin typeface="Calibri"/>
                <a:cs typeface="Calibri"/>
              </a:rPr>
              <a:t>0.6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469066" y="684609"/>
            <a:ext cx="1564640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10">
                <a:latin typeface="Calibri"/>
                <a:cs typeface="Calibri"/>
              </a:rPr>
              <a:t>Var(fit)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565656"/>
                </a:solidFill>
                <a:latin typeface="Calibri"/>
                <a:cs typeface="Calibri"/>
              </a:rPr>
              <a:t>=</a:t>
            </a:r>
            <a:r>
              <a:rPr dirty="0" sz="2400" spc="-135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4.4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009650"/>
            <a:ext cx="11687175" cy="43338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0482" y="694531"/>
            <a:ext cx="216281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Var(mean)</a:t>
            </a:r>
            <a:r>
              <a:rPr dirty="0" sz="2350" spc="45">
                <a:latin typeface="Calibri"/>
                <a:cs typeface="Calibri"/>
              </a:rPr>
              <a:t> </a:t>
            </a:r>
            <a:r>
              <a:rPr dirty="0" sz="2350" spc="80">
                <a:solidFill>
                  <a:srgbClr val="808080"/>
                </a:solidFill>
                <a:latin typeface="Calibri"/>
                <a:cs typeface="Calibri"/>
              </a:rPr>
              <a:t>=</a:t>
            </a:r>
            <a:r>
              <a:rPr dirty="0" sz="2350" spc="-7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81818"/>
                </a:solidFill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715776" y="5517157"/>
            <a:ext cx="177990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Mouse</a:t>
            </a:r>
            <a:r>
              <a:rPr dirty="0" sz="2350" spc="9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85693" y="979487"/>
            <a:ext cx="4871720" cy="3890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7780">
              <a:lnSpc>
                <a:spcPct val="100000"/>
              </a:lnSpc>
              <a:spcBef>
                <a:spcPts val="100"/>
              </a:spcBef>
            </a:pPr>
            <a:r>
              <a:rPr dirty="0" sz="2500" spc="-40">
                <a:solidFill>
                  <a:srgbClr val="111111"/>
                </a:solidFill>
                <a:latin typeface="Calibri"/>
                <a:cs typeface="Calibri"/>
              </a:rPr>
              <a:t>Mouse</a:t>
            </a:r>
            <a:r>
              <a:rPr dirty="0" sz="2500" spc="-6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500" spc="-25">
                <a:solidFill>
                  <a:srgbClr val="383838"/>
                </a:solidFill>
                <a:latin typeface="Calibri"/>
                <a:cs typeface="Calibri"/>
              </a:rPr>
              <a:t>si</a:t>
            </a:r>
            <a:endParaRPr sz="2500">
              <a:latin typeface="Calibri"/>
              <a:cs typeface="Calibri"/>
            </a:endParaRPr>
          </a:p>
          <a:p>
            <a:pPr marL="1176020" marR="1830705" indent="-581025">
              <a:lnSpc>
                <a:spcPct val="135000"/>
              </a:lnSpc>
              <a:spcBef>
                <a:spcPts val="2550"/>
              </a:spcBef>
            </a:pPr>
            <a:r>
              <a:rPr dirty="0" sz="2500" spc="-80">
                <a:latin typeface="Calibri"/>
                <a:cs typeface="Calibri"/>
              </a:rPr>
              <a:t>Var(mean)</a:t>
            </a:r>
            <a:r>
              <a:rPr dirty="0" sz="2500" spc="-45">
                <a:latin typeface="Calibri"/>
                <a:cs typeface="Calibri"/>
              </a:rPr>
              <a:t> </a:t>
            </a:r>
            <a:r>
              <a:rPr dirty="0" sz="2500" spc="-88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500" spc="-1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500" spc="-75">
                <a:latin typeface="Calibri"/>
                <a:cs typeface="Calibri"/>
              </a:rPr>
              <a:t>Var(fit) </a:t>
            </a:r>
            <a:r>
              <a:rPr dirty="0" sz="2500" spc="-10">
                <a:solidFill>
                  <a:srgbClr val="111111"/>
                </a:solidFill>
                <a:latin typeface="Calibri"/>
                <a:cs typeface="Calibri"/>
              </a:rPr>
              <a:t>Var(mean)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44"/>
              </a:spcBef>
            </a:pPr>
            <a:endParaRPr sz="2500">
              <a:latin typeface="Calibri"/>
              <a:cs typeface="Calibri"/>
            </a:endParaRPr>
          </a:p>
          <a:p>
            <a:pPr marL="1212215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11.1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215">
                <a:solidFill>
                  <a:srgbClr val="444444"/>
                </a:solidFill>
                <a:latin typeface="Calibri"/>
                <a:cs typeface="Calibri"/>
              </a:rPr>
              <a:t>-</a:t>
            </a:r>
            <a:r>
              <a:rPr dirty="0" sz="2400" spc="270">
                <a:solidFill>
                  <a:srgbClr val="444444"/>
                </a:solidFill>
                <a:latin typeface="Calibri"/>
                <a:cs typeface="Calibri"/>
              </a:rPr>
              <a:t>4.4</a:t>
            </a:r>
            <a:endParaRPr sz="2400">
              <a:latin typeface="Calibri"/>
              <a:cs typeface="Calibri"/>
            </a:endParaRPr>
          </a:p>
          <a:p>
            <a:pPr marL="1564640">
              <a:lnSpc>
                <a:spcPct val="100000"/>
              </a:lnSpc>
              <a:spcBef>
                <a:spcPts val="1170"/>
              </a:spcBef>
            </a:pPr>
            <a:r>
              <a:rPr dirty="0" sz="2400" spc="-20">
                <a:solidFill>
                  <a:srgbClr val="181818"/>
                </a:solidFill>
                <a:latin typeface="Calibri"/>
                <a:cs typeface="Calibri"/>
              </a:rPr>
              <a:t>11.1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dirty="0" sz="2400" spc="75">
                <a:solidFill>
                  <a:srgbClr val="313131"/>
                </a:solidFill>
                <a:latin typeface="Calibri"/>
                <a:cs typeface="Calibri"/>
              </a:rPr>
              <a:t>R</a:t>
            </a:r>
            <a:r>
              <a:rPr dirty="0" baseline="21241" sz="2550" spc="112">
                <a:solidFill>
                  <a:srgbClr val="313131"/>
                </a:solidFill>
                <a:latin typeface="Calibri"/>
                <a:cs typeface="Calibri"/>
              </a:rPr>
              <a:t>2</a:t>
            </a:r>
            <a:r>
              <a:rPr dirty="0" baseline="21241" sz="2550" spc="89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808080"/>
                </a:solidFill>
                <a:latin typeface="Calibri"/>
                <a:cs typeface="Calibri"/>
              </a:rPr>
              <a:t>=</a:t>
            </a:r>
            <a:r>
              <a:rPr dirty="0" sz="2400" spc="-7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32323"/>
                </a:solidFill>
                <a:latin typeface="Calibri"/>
                <a:cs typeface="Calibri"/>
              </a:rPr>
              <a:t>0.6</a:t>
            </a:r>
            <a:r>
              <a:rPr dirty="0" sz="2400" spc="-3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646464"/>
                </a:solidFill>
                <a:latin typeface="Calibri"/>
                <a:cs typeface="Calibri"/>
              </a:rPr>
              <a:t>=</a:t>
            </a:r>
            <a:r>
              <a:rPr dirty="0" sz="2400" spc="-4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1F1F1F"/>
                </a:solidFill>
                <a:latin typeface="Calibri"/>
                <a:cs typeface="Calibri"/>
              </a:rPr>
              <a:t>60%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68901" y="674687"/>
            <a:ext cx="15652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0">
                <a:solidFill>
                  <a:srgbClr val="000000"/>
                </a:solidFill>
                <a:latin typeface="Calibri"/>
                <a:cs typeface="Calibri"/>
              </a:rPr>
              <a:t>Var(fit)</a:t>
            </a:r>
            <a:r>
              <a:rPr dirty="0" sz="2500" spc="-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565656"/>
                </a:solidFill>
                <a:latin typeface="Calibri"/>
                <a:cs typeface="Calibri"/>
              </a:rPr>
              <a:t>=</a:t>
            </a:r>
            <a:r>
              <a:rPr dirty="0" sz="2500" spc="-14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2500" spc="-25">
                <a:solidFill>
                  <a:srgbClr val="000000"/>
                </a:solidFill>
                <a:latin typeface="Calibri"/>
                <a:cs typeface="Calibri"/>
              </a:rPr>
              <a:t>4.4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3675" y="1143000"/>
            <a:ext cx="1019175" cy="6858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9850" y="1009650"/>
            <a:ext cx="5457825" cy="433387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09550" y="1338262"/>
            <a:ext cx="5986780" cy="3843654"/>
            <a:chOff x="209550" y="1338262"/>
            <a:chExt cx="5986780" cy="3843654"/>
          </a:xfrm>
        </p:grpSpPr>
        <p:sp>
          <p:nvSpPr>
            <p:cNvPr id="5" name="object 5" descr=""/>
            <p:cNvSpPr/>
            <p:nvPr/>
          </p:nvSpPr>
          <p:spPr>
            <a:xfrm>
              <a:off x="954881" y="1338262"/>
              <a:ext cx="0" cy="3843654"/>
            </a:xfrm>
            <a:custGeom>
              <a:avLst/>
              <a:gdLst/>
              <a:ahLst/>
              <a:cxnLst/>
              <a:rect l="l" t="t" r="r" b="b"/>
              <a:pathLst>
                <a:path w="0" h="3843654">
                  <a:moveTo>
                    <a:pt x="0" y="3843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4B3B4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71550" y="5179218"/>
              <a:ext cx="3681729" cy="0"/>
            </a:xfrm>
            <a:custGeom>
              <a:avLst/>
              <a:gdLst/>
              <a:ahLst/>
              <a:cxnLst/>
              <a:rect l="l" t="t" r="r" b="b"/>
              <a:pathLst>
                <a:path w="3681729" h="0">
                  <a:moveTo>
                    <a:pt x="0" y="0"/>
                  </a:moveTo>
                  <a:lnTo>
                    <a:pt x="3681412" y="0"/>
                  </a:lnTo>
                </a:path>
              </a:pathLst>
            </a:custGeom>
            <a:ln w="4762">
              <a:solidFill>
                <a:srgbClr val="4B3B4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09550" y="3036093"/>
              <a:ext cx="1691005" cy="0"/>
            </a:xfrm>
            <a:custGeom>
              <a:avLst/>
              <a:gdLst/>
              <a:ahLst/>
              <a:cxnLst/>
              <a:rect l="l" t="t" r="r" b="b"/>
              <a:pathLst>
                <a:path w="1691005" h="0">
                  <a:moveTo>
                    <a:pt x="0" y="0"/>
                  </a:moveTo>
                  <a:lnTo>
                    <a:pt x="1690687" y="0"/>
                  </a:lnTo>
                </a:path>
              </a:pathLst>
            </a:custGeom>
            <a:ln w="4762">
              <a:solidFill>
                <a:srgbClr val="4B3B4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09550" y="2988468"/>
              <a:ext cx="1691005" cy="0"/>
            </a:xfrm>
            <a:custGeom>
              <a:avLst/>
              <a:gdLst/>
              <a:ahLst/>
              <a:cxnLst/>
              <a:rect l="l" t="t" r="r" b="b"/>
              <a:pathLst>
                <a:path w="1691005" h="0">
                  <a:moveTo>
                    <a:pt x="0" y="0"/>
                  </a:moveTo>
                  <a:lnTo>
                    <a:pt x="1690687" y="0"/>
                  </a:lnTo>
                </a:path>
              </a:pathLst>
            </a:custGeom>
            <a:ln w="4762">
              <a:solidFill>
                <a:srgbClr val="4B3B4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076700" y="3693318"/>
              <a:ext cx="2119630" cy="0"/>
            </a:xfrm>
            <a:custGeom>
              <a:avLst/>
              <a:gdLst/>
              <a:ahLst/>
              <a:cxnLst/>
              <a:rect l="l" t="t" r="r" b="b"/>
              <a:pathLst>
                <a:path w="2119629" h="0">
                  <a:moveTo>
                    <a:pt x="0" y="0"/>
                  </a:moveTo>
                  <a:lnTo>
                    <a:pt x="2119312" y="0"/>
                  </a:lnTo>
                </a:path>
              </a:pathLst>
            </a:custGeom>
            <a:ln w="23812">
              <a:solidFill>
                <a:srgbClr val="3434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076700" y="2283618"/>
              <a:ext cx="2119630" cy="0"/>
            </a:xfrm>
            <a:custGeom>
              <a:avLst/>
              <a:gdLst/>
              <a:ahLst/>
              <a:cxnLst/>
              <a:rect l="l" t="t" r="r" b="b"/>
              <a:pathLst>
                <a:path w="2119629" h="0">
                  <a:moveTo>
                    <a:pt x="0" y="0"/>
                  </a:moveTo>
                  <a:lnTo>
                    <a:pt x="2119312" y="0"/>
                  </a:lnTo>
                </a:path>
              </a:pathLst>
            </a:custGeom>
            <a:ln w="23812">
              <a:solidFill>
                <a:srgbClr val="2F2F2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025" y="3800475"/>
              <a:ext cx="123825" cy="5905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750" y="3095625"/>
              <a:ext cx="419100" cy="4953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025" y="3095625"/>
              <a:ext cx="123825" cy="4095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150" y="3257550"/>
              <a:ext cx="76200" cy="1333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5750" y="3638550"/>
              <a:ext cx="161925" cy="1047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150" y="2114550"/>
              <a:ext cx="266700" cy="20955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050" y="3095625"/>
              <a:ext cx="114300" cy="13335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420482" y="694531"/>
            <a:ext cx="214185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Var(mean)</a:t>
            </a:r>
            <a:r>
              <a:rPr dirty="0" sz="2350" spc="7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05050"/>
                </a:solidFill>
                <a:latin typeface="Calibri"/>
                <a:cs typeface="Calibri"/>
              </a:rPr>
              <a:t>=</a:t>
            </a:r>
            <a:r>
              <a:rPr dirty="0" sz="2350" spc="50">
                <a:solidFill>
                  <a:srgbClr val="505050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24318" y="3359150"/>
            <a:ext cx="25019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40">
                <a:solidFill>
                  <a:srgbClr val="7E3A4F"/>
                </a:solidFill>
                <a:latin typeface="Calibri"/>
                <a:cs typeface="Calibri"/>
              </a:rPr>
              <a:t>‹›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78165" y="4366418"/>
            <a:ext cx="180975" cy="5257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50" spc="-50">
                <a:solidFill>
                  <a:srgbClr val="693844"/>
                </a:solidFill>
                <a:latin typeface="Calibri"/>
                <a:cs typeface="Calibri"/>
              </a:rPr>
              <a:t>"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47137" y="3494881"/>
            <a:ext cx="46990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i="1">
                <a:solidFill>
                  <a:srgbClr val="242424"/>
                </a:solidFill>
                <a:latin typeface="Calibri"/>
                <a:cs typeface="Calibri"/>
              </a:rPr>
              <a:t>R!</a:t>
            </a:r>
            <a:r>
              <a:rPr dirty="0" sz="2350" spc="10" i="1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dirty="0" sz="2350" spc="-1705" i="1">
                <a:solidFill>
                  <a:srgbClr val="525252"/>
                </a:solidFill>
                <a:latin typeface="Calibri"/>
                <a:cs typeface="Calibri"/>
              </a:rPr>
              <a:t>—</a:t>
            </a:r>
            <a:r>
              <a:rPr dirty="0" sz="2350" spc="-1755" i="1">
                <a:solidFill>
                  <a:srgbClr val="525252"/>
                </a:solidFill>
                <a:latin typeface="Calibri"/>
                <a:cs typeface="Calibri"/>
              </a:rPr>
              <a:t>—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878222" y="1833165"/>
            <a:ext cx="2449195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solidFill>
                  <a:srgbClr val="111111"/>
                </a:solidFill>
                <a:latin typeface="Calibri"/>
                <a:cs typeface="Calibri"/>
              </a:rPr>
              <a:t>Var(mean)</a:t>
            </a:r>
            <a:r>
              <a:rPr dirty="0" sz="2250" spc="22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250" spc="-65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250" spc="8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C1C1C"/>
                </a:solidFill>
                <a:latin typeface="Calibri"/>
                <a:cs typeface="Calibri"/>
              </a:rPr>
              <a:t>Var(fit)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36137" y="2071290"/>
            <a:ext cx="516255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solidFill>
                  <a:srgbClr val="343434"/>
                </a:solidFill>
                <a:latin typeface="Calibri"/>
                <a:cs typeface="Calibri"/>
              </a:rPr>
              <a:t>q*</a:t>
            </a:r>
            <a:r>
              <a:rPr dirty="0" sz="2250" spc="-6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dirty="0" sz="2250" spc="-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280255" y="2071290"/>
            <a:ext cx="344805" cy="65214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 marR="5080">
              <a:lnSpc>
                <a:spcPts val="2455"/>
              </a:lnSpc>
              <a:spcBef>
                <a:spcPts val="114"/>
              </a:spcBef>
            </a:pPr>
            <a:r>
              <a:rPr dirty="0" sz="2250" spc="-50">
                <a:solidFill>
                  <a:srgbClr val="5956AF"/>
                </a:solidFill>
                <a:latin typeface="Calibri"/>
                <a:cs typeface="Calibri"/>
              </a:rPr>
              <a:t>‹</a:t>
            </a:r>
            <a:endParaRPr sz="2250">
              <a:latin typeface="Calibri"/>
              <a:cs typeface="Calibri"/>
            </a:endParaRPr>
          </a:p>
          <a:p>
            <a:pPr algn="r" marR="5080">
              <a:lnSpc>
                <a:spcPts val="2455"/>
              </a:lnSpc>
            </a:pPr>
            <a:r>
              <a:rPr dirty="0" sz="2250">
                <a:solidFill>
                  <a:srgbClr val="4F52B3"/>
                </a:solidFill>
                <a:latin typeface="Calibri"/>
                <a:cs typeface="Calibri"/>
              </a:rPr>
              <a:t>l!</a:t>
            </a:r>
            <a:r>
              <a:rPr dirty="0" sz="2250" spc="220">
                <a:solidFill>
                  <a:srgbClr val="4F52B3"/>
                </a:solidFill>
                <a:latin typeface="Calibri"/>
                <a:cs typeface="Calibri"/>
              </a:rPr>
              <a:t> </a:t>
            </a:r>
            <a:r>
              <a:rPr dirty="0" sz="2250" spc="-170">
                <a:solidFill>
                  <a:srgbClr val="5956AF"/>
                </a:solidFill>
                <a:latin typeface="Calibri"/>
                <a:cs typeface="Calibri"/>
              </a:rPr>
              <a:t>‹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459247" y="2352278"/>
            <a:ext cx="1287145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 spc="-10">
                <a:solidFill>
                  <a:srgbClr val="0C0C0C"/>
                </a:solidFill>
                <a:latin typeface="Calibri"/>
                <a:cs typeface="Calibri"/>
              </a:rPr>
              <a:t>Var(mean)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487481" y="3238103"/>
            <a:ext cx="1235075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 spc="114">
                <a:latin typeface="Times New Roman"/>
                <a:cs typeface="Times New Roman"/>
              </a:rPr>
              <a:t>11.1</a:t>
            </a:r>
            <a:r>
              <a:rPr dirty="0" sz="2250" spc="-140">
                <a:latin typeface="Times New Roman"/>
                <a:cs typeface="Times New Roman"/>
              </a:rPr>
              <a:t> </a:t>
            </a:r>
            <a:r>
              <a:rPr dirty="0" sz="2250" spc="-1150">
                <a:solidFill>
                  <a:srgbClr val="444444"/>
                </a:solidFill>
                <a:latin typeface="Times New Roman"/>
                <a:cs typeface="Times New Roman"/>
              </a:rPr>
              <a:t>—</a:t>
            </a:r>
            <a:r>
              <a:rPr dirty="0" sz="2250" spc="8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dirty="0" sz="2250" spc="-25">
                <a:solidFill>
                  <a:srgbClr val="212121"/>
                </a:solidFill>
                <a:latin typeface="Times New Roman"/>
                <a:cs typeface="Times New Roman"/>
              </a:rPr>
              <a:t>4.4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838808" y="3742531"/>
            <a:ext cx="54165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20"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334984" y="4495403"/>
            <a:ext cx="178435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 spc="-20">
                <a:solidFill>
                  <a:srgbClr val="1A1A1A"/>
                </a:solidFill>
                <a:latin typeface="Calibri"/>
                <a:cs typeface="Calibri"/>
              </a:rPr>
              <a:t>R*</a:t>
            </a:r>
            <a:r>
              <a:rPr dirty="0" sz="2250" spc="9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575757"/>
                </a:solidFill>
                <a:latin typeface="Calibri"/>
                <a:cs typeface="Calibri"/>
              </a:rPr>
              <a:t>=</a:t>
            </a:r>
            <a:r>
              <a:rPr dirty="0" sz="2250" spc="100">
                <a:solidFill>
                  <a:srgbClr val="575757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12121"/>
                </a:solidFill>
                <a:latin typeface="Calibri"/>
                <a:cs typeface="Calibri"/>
              </a:rPr>
              <a:t>0.6</a:t>
            </a:r>
            <a:r>
              <a:rPr dirty="0" sz="2250" spc="2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4D4D4D"/>
                </a:solidFill>
                <a:latin typeface="Calibri"/>
                <a:cs typeface="Calibri"/>
              </a:rPr>
              <a:t>=</a:t>
            </a:r>
            <a:r>
              <a:rPr dirty="0" sz="2250" spc="120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2250" spc="-25">
                <a:latin typeface="Calibri"/>
                <a:cs typeface="Calibri"/>
              </a:rPr>
              <a:t>60%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60364" y="5514180"/>
            <a:ext cx="3444240" cy="111125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algn="just" marL="12700" marR="5080" indent="38735">
              <a:lnSpc>
                <a:spcPct val="101699"/>
              </a:lnSpc>
              <a:spcBef>
                <a:spcPts val="45"/>
              </a:spcBef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There</a:t>
            </a:r>
            <a:r>
              <a:rPr dirty="0" sz="2350" spc="1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12121"/>
                </a:solidFill>
                <a:latin typeface="Calibri"/>
                <a:cs typeface="Calibri"/>
              </a:rPr>
              <a:t>is</a:t>
            </a:r>
            <a:r>
              <a:rPr dirty="0" sz="2350" spc="-1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a</a:t>
            </a:r>
            <a:r>
              <a:rPr dirty="0" sz="2350" spc="5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60%</a:t>
            </a:r>
            <a:r>
              <a:rPr dirty="0" sz="2350" spc="8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reduction</a:t>
            </a:r>
            <a:r>
              <a:rPr dirty="0" sz="2350" spc="190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82828"/>
                </a:solidFill>
                <a:latin typeface="Calibri"/>
                <a:cs typeface="Calibri"/>
              </a:rPr>
              <a:t>in </a:t>
            </a:r>
            <a:r>
              <a:rPr dirty="0" sz="2350">
                <a:latin typeface="Calibri"/>
                <a:cs typeface="Calibri"/>
              </a:rPr>
              <a:t>variance</a:t>
            </a:r>
            <a:r>
              <a:rPr dirty="0" sz="2350" spc="9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82828"/>
                </a:solidFill>
                <a:latin typeface="Calibri"/>
                <a:cs typeface="Calibri"/>
              </a:rPr>
              <a:t>when</a:t>
            </a:r>
            <a:r>
              <a:rPr dirty="0" sz="2350" spc="85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we</a:t>
            </a:r>
            <a:r>
              <a:rPr dirty="0" sz="2350" spc="-2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take</a:t>
            </a:r>
            <a:r>
              <a:rPr dirty="0" sz="2350" spc="65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A2A2A"/>
                </a:solidFill>
                <a:latin typeface="Calibri"/>
                <a:cs typeface="Calibri"/>
              </a:rPr>
              <a:t>the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mouse</a:t>
            </a:r>
            <a:r>
              <a:rPr dirty="0" sz="2350" spc="5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weight</a:t>
            </a:r>
            <a:r>
              <a:rPr dirty="0" sz="2350" spc="12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into</a:t>
            </a:r>
            <a:r>
              <a:rPr dirty="0" sz="2350" spc="5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C1C1C"/>
                </a:solidFill>
                <a:latin typeface="Calibri"/>
                <a:cs typeface="Calibri"/>
              </a:rPr>
              <a:t>account.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011634" y="999728"/>
            <a:ext cx="113284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latin typeface="Calibri"/>
                <a:cs typeface="Calibri"/>
              </a:rPr>
              <a:t>Mouse</a:t>
            </a:r>
            <a:r>
              <a:rPr dirty="0" sz="2250" spc="434">
                <a:latin typeface="Calibri"/>
                <a:cs typeface="Calibri"/>
              </a:rPr>
              <a:t> </a:t>
            </a:r>
            <a:r>
              <a:rPr dirty="0" sz="2250" spc="-25">
                <a:solidFill>
                  <a:srgbClr val="2F2F2F"/>
                </a:solidFill>
                <a:latin typeface="Calibri"/>
                <a:cs typeface="Calibri"/>
              </a:rPr>
              <a:t>si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478757" y="689768"/>
            <a:ext cx="154495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Var(fit)</a:t>
            </a:r>
            <a:r>
              <a:rPr dirty="0" sz="2350" spc="6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350" spc="-5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4.4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715776" y="5437980"/>
            <a:ext cx="1764664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Mouse</a:t>
            </a:r>
            <a:r>
              <a:rPr dirty="0" sz="2350" spc="16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143000"/>
            <a:ext cx="5991225" cy="4191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9850" y="1009650"/>
            <a:ext cx="5457825" cy="43338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0007" y="694531"/>
            <a:ext cx="2132330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Var(mean)</a:t>
            </a:r>
            <a:r>
              <a:rPr dirty="0" sz="2350" spc="4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350" spc="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38012" y="4495403"/>
            <a:ext cx="178181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 i="1">
                <a:solidFill>
                  <a:srgbClr val="262626"/>
                </a:solidFill>
                <a:latin typeface="Calibri"/>
                <a:cs typeface="Calibri"/>
              </a:rPr>
              <a:t>R!</a:t>
            </a:r>
            <a:r>
              <a:rPr dirty="0" sz="2250" spc="225" i="1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250" spc="-1595" i="1">
                <a:solidFill>
                  <a:srgbClr val="545454"/>
                </a:solidFill>
                <a:latin typeface="Calibri"/>
                <a:cs typeface="Calibri"/>
              </a:rPr>
              <a:t>—</a:t>
            </a:r>
            <a:r>
              <a:rPr dirty="0" sz="2250" spc="-740" i="1">
                <a:solidFill>
                  <a:srgbClr val="545454"/>
                </a:solidFill>
                <a:latin typeface="Calibri"/>
                <a:cs typeface="Calibri"/>
              </a:rPr>
              <a:t>—</a:t>
            </a:r>
            <a:r>
              <a:rPr dirty="0" sz="2250">
                <a:solidFill>
                  <a:srgbClr val="161616"/>
                </a:solidFill>
                <a:latin typeface="Calibri"/>
                <a:cs typeface="Calibri"/>
              </a:rPr>
              <a:t>0.6</a:t>
            </a:r>
            <a:r>
              <a:rPr dirty="0" sz="2250" spc="11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4F4F4F"/>
                </a:solidFill>
                <a:latin typeface="Calibri"/>
                <a:cs typeface="Calibri"/>
              </a:rPr>
              <a:t>=</a:t>
            </a:r>
            <a:r>
              <a:rPr dirty="0" sz="2250" spc="220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2250" spc="-25">
                <a:latin typeface="Calibri"/>
                <a:cs typeface="Calibri"/>
              </a:rPr>
              <a:t>60%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78222" y="989806"/>
            <a:ext cx="4266565" cy="1735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50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3F3F3F"/>
                </a:solidFill>
                <a:latin typeface="Calibri"/>
                <a:cs typeface="Calibri"/>
              </a:rPr>
              <a:t>si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75"/>
              </a:spcBef>
            </a:pPr>
            <a:endParaRPr sz="2350">
              <a:latin typeface="Calibri"/>
              <a:cs typeface="Calibri"/>
            </a:endParaRPr>
          </a:p>
          <a:p>
            <a:pPr algn="ctr" marR="1809114">
              <a:lnSpc>
                <a:spcPct val="100000"/>
              </a:lnSpc>
            </a:pPr>
            <a:r>
              <a:rPr dirty="0" sz="2250">
                <a:solidFill>
                  <a:srgbClr val="131313"/>
                </a:solidFill>
                <a:latin typeface="Calibri"/>
                <a:cs typeface="Calibri"/>
              </a:rPr>
              <a:t>Var(mean)</a:t>
            </a:r>
            <a:r>
              <a:rPr dirty="0" sz="2250" spc="22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250" spc="-65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250" spc="8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0E0E0E"/>
                </a:solidFill>
                <a:latin typeface="Calibri"/>
                <a:cs typeface="Calibri"/>
              </a:rPr>
              <a:t>Var(fit)</a:t>
            </a:r>
            <a:endParaRPr sz="2250">
              <a:latin typeface="Calibri"/>
              <a:cs typeface="Calibri"/>
            </a:endParaRPr>
          </a:p>
          <a:p>
            <a:pPr algn="ctr" marR="1804035">
              <a:lnSpc>
                <a:spcPct val="100000"/>
              </a:lnSpc>
              <a:spcBef>
                <a:spcPts val="1290"/>
              </a:spcBef>
            </a:pPr>
            <a:r>
              <a:rPr dirty="0" sz="2350" spc="-10">
                <a:latin typeface="Calibri"/>
                <a:cs typeface="Calibri"/>
              </a:rPr>
              <a:t>Var(mean)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478757" y="694531"/>
            <a:ext cx="154495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Var(fit)</a:t>
            </a:r>
            <a:r>
              <a:rPr dirty="0" sz="2350" spc="6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05050"/>
                </a:solidFill>
                <a:latin typeface="Calibri"/>
                <a:cs typeface="Calibri"/>
              </a:rPr>
              <a:t>=</a:t>
            </a:r>
            <a:r>
              <a:rPr dirty="0" sz="2350" spc="-55">
                <a:solidFill>
                  <a:srgbClr val="505050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4.4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0364" y="5504655"/>
            <a:ext cx="3444240" cy="112077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algn="just" marL="12700" marR="5080" indent="38735">
              <a:lnSpc>
                <a:spcPct val="103099"/>
              </a:lnSpc>
              <a:spcBef>
                <a:spcPts val="5"/>
              </a:spcBef>
            </a:pPr>
            <a:r>
              <a:rPr dirty="0" sz="2350">
                <a:latin typeface="Calibri"/>
                <a:cs typeface="Calibri"/>
              </a:rPr>
              <a:t>There</a:t>
            </a:r>
            <a:r>
              <a:rPr dirty="0" sz="2350" spc="1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is</a:t>
            </a:r>
            <a:r>
              <a:rPr dirty="0" sz="2350" spc="-1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dirty="0" sz="2350" spc="5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60%</a:t>
            </a:r>
            <a:r>
              <a:rPr dirty="0" sz="2350" spc="8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reduction</a:t>
            </a:r>
            <a:r>
              <a:rPr dirty="0" sz="2350" spc="190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82828"/>
                </a:solidFill>
                <a:latin typeface="Calibri"/>
                <a:cs typeface="Calibri"/>
              </a:rPr>
              <a:t>in </a:t>
            </a:r>
            <a:r>
              <a:rPr dirty="0" sz="2350">
                <a:latin typeface="Calibri"/>
                <a:cs typeface="Calibri"/>
              </a:rPr>
              <a:t>variance</a:t>
            </a:r>
            <a:r>
              <a:rPr dirty="0" sz="2350" spc="11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when</a:t>
            </a:r>
            <a:r>
              <a:rPr dirty="0" sz="2350" spc="4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we</a:t>
            </a:r>
            <a:r>
              <a:rPr dirty="0" sz="2350" spc="8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take</a:t>
            </a:r>
            <a:r>
              <a:rPr dirty="0" sz="2350" spc="-40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A1A1A"/>
                </a:solidFill>
                <a:latin typeface="Calibri"/>
                <a:cs typeface="Calibri"/>
              </a:rPr>
              <a:t>the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mouse</a:t>
            </a:r>
            <a:r>
              <a:rPr dirty="0" sz="2350" spc="5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weight</a:t>
            </a:r>
            <a:r>
              <a:rPr dirty="0" sz="2350" spc="12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into</a:t>
            </a:r>
            <a:r>
              <a:rPr dirty="0" sz="2350" spc="5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A1A1A"/>
                </a:solidFill>
                <a:latin typeface="Calibri"/>
                <a:cs typeface="Calibri"/>
              </a:rPr>
              <a:t>account.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13263" y="5504655"/>
            <a:ext cx="4001770" cy="112077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algn="ctr" marL="12700" marR="5080" indent="-6350">
              <a:lnSpc>
                <a:spcPct val="103099"/>
              </a:lnSpc>
              <a:spcBef>
                <a:spcPts val="5"/>
              </a:spcBef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Alternatively,</a:t>
            </a:r>
            <a:r>
              <a:rPr dirty="0" sz="2350" spc="1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82828"/>
                </a:solidFill>
                <a:latin typeface="Calibri"/>
                <a:cs typeface="Calibri"/>
              </a:rPr>
              <a:t>we</a:t>
            </a:r>
            <a:r>
              <a:rPr dirty="0" sz="2350" spc="2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can</a:t>
            </a:r>
            <a:r>
              <a:rPr dirty="0" sz="2350" spc="-4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say</a:t>
            </a:r>
            <a:r>
              <a:rPr dirty="0" sz="2350" spc="-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A1A1A"/>
                </a:solidFill>
                <a:latin typeface="Calibri"/>
                <a:cs typeface="Calibri"/>
              </a:rPr>
              <a:t>that </a:t>
            </a: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55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weight</a:t>
            </a:r>
            <a:r>
              <a:rPr dirty="0" sz="2350" spc="12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“explains”</a:t>
            </a:r>
            <a:r>
              <a:rPr dirty="0" sz="2350" spc="65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60%</a:t>
            </a:r>
            <a:r>
              <a:rPr dirty="0" sz="2350" spc="35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B2B2B"/>
                </a:solidFill>
                <a:latin typeface="Calibri"/>
                <a:cs typeface="Calibri"/>
              </a:rPr>
              <a:t>of </a:t>
            </a:r>
            <a:r>
              <a:rPr dirty="0" sz="235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dirty="0" sz="2350" spc="-1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variation</a:t>
            </a:r>
            <a:r>
              <a:rPr dirty="0" sz="2350" spc="9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in</a:t>
            </a:r>
            <a:r>
              <a:rPr dirty="0" sz="2350" spc="-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mouse</a:t>
            </a:r>
            <a:r>
              <a:rPr dirty="0" sz="2350" spc="7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212121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715776" y="5437980"/>
            <a:ext cx="176339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85"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7300" y="1133475"/>
            <a:ext cx="390525" cy="16002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952875" y="1204912"/>
            <a:ext cx="4824730" cy="4338955"/>
            <a:chOff x="3952875" y="1204912"/>
            <a:chExt cx="4824730" cy="4338955"/>
          </a:xfrm>
        </p:grpSpPr>
        <p:sp>
          <p:nvSpPr>
            <p:cNvPr id="4" name="object 4" descr=""/>
            <p:cNvSpPr/>
            <p:nvPr/>
          </p:nvSpPr>
          <p:spPr>
            <a:xfrm>
              <a:off x="3964781" y="1204912"/>
              <a:ext cx="0" cy="4338955"/>
            </a:xfrm>
            <a:custGeom>
              <a:avLst/>
              <a:gdLst/>
              <a:ahLst/>
              <a:cxnLst/>
              <a:rect l="l" t="t" r="r" b="b"/>
              <a:pathLst>
                <a:path w="0" h="4338955">
                  <a:moveTo>
                    <a:pt x="0" y="43386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282F3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962400" y="5541168"/>
              <a:ext cx="4358005" cy="0"/>
            </a:xfrm>
            <a:custGeom>
              <a:avLst/>
              <a:gdLst/>
              <a:ahLst/>
              <a:cxnLst/>
              <a:rect l="l" t="t" r="r" b="b"/>
              <a:pathLst>
                <a:path w="4358005" h="0">
                  <a:moveTo>
                    <a:pt x="0" y="0"/>
                  </a:moveTo>
                  <a:lnTo>
                    <a:pt x="4357687" y="0"/>
                  </a:lnTo>
                </a:path>
              </a:pathLst>
            </a:custGeom>
            <a:ln w="4762">
              <a:solidFill>
                <a:srgbClr val="282F3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52875" y="3007518"/>
              <a:ext cx="4824730" cy="0"/>
            </a:xfrm>
            <a:custGeom>
              <a:avLst/>
              <a:gdLst/>
              <a:ahLst/>
              <a:cxnLst/>
              <a:rect l="l" t="t" r="r" b="b"/>
              <a:pathLst>
                <a:path w="4824730" h="0">
                  <a:moveTo>
                    <a:pt x="0" y="0"/>
                  </a:moveTo>
                  <a:lnTo>
                    <a:pt x="4824412" y="0"/>
                  </a:lnTo>
                </a:path>
              </a:pathLst>
            </a:custGeom>
            <a:ln w="4762">
              <a:solidFill>
                <a:srgbClr val="282F3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952875" y="2959893"/>
              <a:ext cx="4815205" cy="0"/>
            </a:xfrm>
            <a:custGeom>
              <a:avLst/>
              <a:gdLst/>
              <a:ahLst/>
              <a:cxnLst/>
              <a:rect l="l" t="t" r="r" b="b"/>
              <a:pathLst>
                <a:path w="4815205" h="0">
                  <a:moveTo>
                    <a:pt x="0" y="0"/>
                  </a:moveTo>
                  <a:lnTo>
                    <a:pt x="4814887" y="0"/>
                  </a:lnTo>
                </a:path>
              </a:pathLst>
            </a:custGeom>
            <a:ln w="4762">
              <a:solidFill>
                <a:srgbClr val="282F3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7075" y="3067050"/>
              <a:ext cx="209550" cy="1809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135171" y="2857103"/>
            <a:ext cx="137287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latin typeface="Times New Roman"/>
                <a:cs typeface="Times New Roman"/>
              </a:rPr>
              <a:t>Mou5e</a:t>
            </a:r>
            <a:r>
              <a:rPr dirty="0" sz="2250" spc="130">
                <a:latin typeface="Times New Roman"/>
                <a:cs typeface="Times New Roman"/>
              </a:rPr>
              <a:t> </a:t>
            </a:r>
            <a:r>
              <a:rPr dirty="0" sz="2250" spc="-20">
                <a:latin typeface="Times New Roman"/>
                <a:cs typeface="Times New Roman"/>
              </a:rPr>
              <a:t>size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solidFill>
                  <a:srgbClr val="0F0F0F"/>
                </a:solidFill>
                <a:latin typeface="Calibri"/>
                <a:cs typeface="Calibri"/>
              </a:rPr>
              <a:t>Mou5e</a:t>
            </a:r>
            <a:r>
              <a:rPr dirty="0" sz="2250" spc="2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7601" y="304006"/>
            <a:ext cx="2303780" cy="74485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3335" marR="5080" indent="-1270">
              <a:lnSpc>
                <a:spcPct val="101099"/>
              </a:lnSpc>
              <a:spcBef>
                <a:spcPts val="60"/>
              </a:spcBef>
            </a:pP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First,</a:t>
            </a:r>
            <a:r>
              <a:rPr dirty="0" sz="2350" spc="-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draw</a:t>
            </a:r>
            <a:r>
              <a:rPr dirty="0" sz="2350" spc="3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a</a:t>
            </a:r>
            <a:r>
              <a:rPr dirty="0" sz="2350" spc="-6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61616"/>
                </a:solidFill>
                <a:latin typeface="Calibri"/>
                <a:cs typeface="Calibri"/>
              </a:rPr>
              <a:t>line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through</a:t>
            </a:r>
            <a:r>
              <a:rPr dirty="0" sz="2350" spc="8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dirty="0" sz="2350" spc="-3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data...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143000"/>
            <a:ext cx="5991225" cy="4191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9850" y="1009650"/>
            <a:ext cx="5457825" cy="433387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24654" y="694531"/>
            <a:ext cx="193421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SS(mean)</a:t>
            </a:r>
            <a:r>
              <a:rPr dirty="0" sz="2350" spc="114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626262"/>
                </a:solidFill>
                <a:latin typeface="Calibri"/>
                <a:cs typeface="Calibri"/>
              </a:rPr>
              <a:t>=</a:t>
            </a:r>
            <a:r>
              <a:rPr dirty="0" sz="2350" spc="75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31313"/>
                </a:solidFill>
                <a:latin typeface="Calibri"/>
                <a:cs typeface="Calibri"/>
              </a:rPr>
              <a:t>100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60416" rIns="0" bIns="0" rtlCol="0" vert="horz">
            <a:spAutoFit/>
          </a:bodyPr>
          <a:lstStyle/>
          <a:p>
            <a:pPr marL="1365885" marR="5080" indent="-739140">
              <a:lnSpc>
                <a:spcPct val="101099"/>
              </a:lnSpc>
              <a:spcBef>
                <a:spcPts val="60"/>
              </a:spcBef>
            </a:pP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2350" spc="-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can</a:t>
            </a:r>
            <a:r>
              <a:rPr dirty="0" sz="2350" spc="-6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also</a:t>
            </a:r>
            <a:r>
              <a:rPr dirty="0" sz="2350" spc="9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350" spc="7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the</a:t>
            </a:r>
            <a:r>
              <a:rPr dirty="0" sz="2350" spc="6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sums</a:t>
            </a:r>
            <a:r>
              <a:rPr dirty="0" sz="2350" spc="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of</a:t>
            </a:r>
            <a:r>
              <a:rPr dirty="0" sz="2350" spc="4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squares</a:t>
            </a:r>
            <a:r>
              <a:rPr dirty="0" sz="2350" spc="7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343434"/>
                </a:solidFill>
                <a:latin typeface="Calibri"/>
                <a:cs typeface="Calibri"/>
              </a:rPr>
              <a:t>to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make</a:t>
            </a:r>
            <a:r>
              <a:rPr dirty="0" sz="2350" spc="15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350" spc="-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same</a:t>
            </a:r>
            <a:r>
              <a:rPr dirty="0" sz="2350" spc="-1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calculation.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015580" y="1670843"/>
            <a:ext cx="2192020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7525" marR="5080" indent="-504825">
              <a:lnSpc>
                <a:spcPct val="143600"/>
              </a:lnSpc>
              <a:spcBef>
                <a:spcPts val="100"/>
              </a:spcBef>
            </a:pPr>
            <a:r>
              <a:rPr dirty="0" sz="2350">
                <a:latin typeface="Calibri"/>
                <a:cs typeface="Calibri"/>
              </a:rPr>
              <a:t>SS(mean)</a:t>
            </a:r>
            <a:r>
              <a:rPr dirty="0" sz="2350" spc="-90"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350" spc="-2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212121"/>
                </a:solidFill>
                <a:latin typeface="Calibri"/>
                <a:cs typeface="Calibri"/>
              </a:rPr>
              <a:t>SS(fit) 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SS(mean)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482585" y="684609"/>
            <a:ext cx="134683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>
                <a:latin typeface="Calibri"/>
                <a:cs typeface="Calibri"/>
              </a:rPr>
              <a:t>SS(fit)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F4F4F"/>
                </a:solidFill>
                <a:latin typeface="Calibri"/>
                <a:cs typeface="Calibri"/>
              </a:rPr>
              <a:t>=</a:t>
            </a:r>
            <a:r>
              <a:rPr dirty="0" sz="2400" spc="-65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1C1C1C"/>
                </a:solidFill>
                <a:latin typeface="Calibri"/>
                <a:cs typeface="Calibri"/>
              </a:rPr>
              <a:t>40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009650"/>
            <a:ext cx="11687175" cy="43338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4654" y="694531"/>
            <a:ext cx="193421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SS(mean)</a:t>
            </a:r>
            <a:r>
              <a:rPr dirty="0" sz="2350" spc="114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350" spc="7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C1C1C"/>
                </a:solidFill>
                <a:latin typeface="Calibri"/>
                <a:cs typeface="Calibri"/>
              </a:rPr>
              <a:t>100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55062" y="313531"/>
            <a:ext cx="4871720" cy="744855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751205" marR="5080" indent="-739140">
              <a:lnSpc>
                <a:spcPct val="101099"/>
              </a:lnSpc>
              <a:spcBef>
                <a:spcPts val="60"/>
              </a:spcBef>
            </a:pP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2350" spc="-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can</a:t>
            </a:r>
            <a:r>
              <a:rPr dirty="0" sz="2350" spc="1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also</a:t>
            </a:r>
            <a:r>
              <a:rPr dirty="0" sz="2350" spc="25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350" spc="7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the</a:t>
            </a:r>
            <a:r>
              <a:rPr dirty="0" sz="2350" spc="6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sums</a:t>
            </a:r>
            <a:r>
              <a:rPr dirty="0" sz="2350" spc="5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350" spc="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squares</a:t>
            </a:r>
            <a:r>
              <a:rPr dirty="0" sz="2350" spc="14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F2F2F"/>
                </a:solidFill>
                <a:latin typeface="Calibri"/>
                <a:cs typeface="Calibri"/>
              </a:rPr>
              <a:t>to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make</a:t>
            </a:r>
            <a:r>
              <a:rPr dirty="0" sz="2350" spc="15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the</a:t>
            </a:r>
            <a:r>
              <a:rPr dirty="0" sz="2350" spc="-3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dirty="0" sz="2350" spc="-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61616"/>
                </a:solidFill>
                <a:latin typeface="Calibri"/>
                <a:cs typeface="Calibri"/>
              </a:rPr>
              <a:t>calculation.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015580" y="1670843"/>
            <a:ext cx="2192020" cy="2454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43600"/>
              </a:lnSpc>
              <a:spcBef>
                <a:spcPts val="100"/>
              </a:spcBef>
            </a:pP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SS(mean)</a:t>
            </a:r>
            <a:r>
              <a:rPr dirty="0" sz="2350" spc="-9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350" spc="-2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A1A1A"/>
                </a:solidFill>
                <a:latin typeface="Calibri"/>
                <a:cs typeface="Calibri"/>
              </a:rPr>
              <a:t>SS(fit) </a:t>
            </a:r>
            <a:r>
              <a:rPr dirty="0" sz="2350" spc="-10">
                <a:latin typeface="Calibri"/>
                <a:cs typeface="Calibri"/>
              </a:rPr>
              <a:t>SS(mean)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2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250" spc="100">
                <a:latin typeface="Times New Roman"/>
                <a:cs typeface="Times New Roman"/>
              </a:rPr>
              <a:t>100</a:t>
            </a:r>
            <a:r>
              <a:rPr dirty="0" sz="2250" spc="-10">
                <a:latin typeface="Times New Roman"/>
                <a:cs typeface="Times New Roman"/>
              </a:rPr>
              <a:t> </a:t>
            </a:r>
            <a:r>
              <a:rPr dirty="0" sz="2250" spc="-1150">
                <a:solidFill>
                  <a:srgbClr val="464646"/>
                </a:solidFill>
                <a:latin typeface="Times New Roman"/>
                <a:cs typeface="Times New Roman"/>
              </a:rPr>
              <a:t>—</a:t>
            </a:r>
            <a:r>
              <a:rPr dirty="0" sz="2250" spc="75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dirty="0" sz="2250" spc="40">
                <a:solidFill>
                  <a:srgbClr val="131313"/>
                </a:solidFill>
                <a:latin typeface="Times New Roman"/>
                <a:cs typeface="Times New Roman"/>
              </a:rPr>
              <a:t>40</a:t>
            </a:r>
            <a:endParaRPr sz="2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dirty="0" sz="2350" spc="-25">
                <a:solidFill>
                  <a:srgbClr val="181818"/>
                </a:solidFill>
                <a:latin typeface="Times New Roman"/>
                <a:cs typeface="Times New Roman"/>
              </a:rPr>
              <a:t>10o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482585" y="684609"/>
            <a:ext cx="134683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>
                <a:latin typeface="Calibri"/>
                <a:cs typeface="Calibri"/>
              </a:rPr>
              <a:t>SS(fit)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606060"/>
                </a:solidFill>
                <a:latin typeface="Calibri"/>
                <a:cs typeface="Calibri"/>
              </a:rPr>
              <a:t>=</a:t>
            </a:r>
            <a:r>
              <a:rPr dirty="0" sz="2400" spc="-65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40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009650"/>
            <a:ext cx="11687175" cy="43338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4654" y="694531"/>
            <a:ext cx="193421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SS(mean)</a:t>
            </a:r>
            <a:r>
              <a:rPr dirty="0" sz="2350" spc="114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350" spc="7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C1C1C"/>
                </a:solidFill>
                <a:latin typeface="Calibri"/>
                <a:cs typeface="Calibri"/>
              </a:rPr>
              <a:t>100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55062" y="313531"/>
            <a:ext cx="4871720" cy="744855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751205" marR="5080" indent="-739140">
              <a:lnSpc>
                <a:spcPct val="101099"/>
              </a:lnSpc>
              <a:spcBef>
                <a:spcPts val="60"/>
              </a:spcBef>
            </a:pP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2350" spc="-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can</a:t>
            </a:r>
            <a:r>
              <a:rPr dirty="0" sz="2350" spc="1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also</a:t>
            </a:r>
            <a:r>
              <a:rPr dirty="0" sz="2350" spc="25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350" spc="7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the</a:t>
            </a:r>
            <a:r>
              <a:rPr dirty="0" sz="2350" spc="6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sums</a:t>
            </a:r>
            <a:r>
              <a:rPr dirty="0" sz="2350" spc="5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350" spc="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squares</a:t>
            </a:r>
            <a:r>
              <a:rPr dirty="0" sz="2350" spc="14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F2F2F"/>
                </a:solidFill>
                <a:latin typeface="Calibri"/>
                <a:cs typeface="Calibri"/>
              </a:rPr>
              <a:t>to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make</a:t>
            </a:r>
            <a:r>
              <a:rPr dirty="0" sz="2350" spc="15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the</a:t>
            </a:r>
            <a:r>
              <a:rPr dirty="0" sz="2350" spc="-3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dirty="0" sz="2350" spc="-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61616"/>
                </a:solidFill>
                <a:latin typeface="Calibri"/>
                <a:cs typeface="Calibri"/>
              </a:rPr>
              <a:t>calculation.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56747" y="1670843"/>
            <a:ext cx="2851150" cy="319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71195" marR="5080">
              <a:lnSpc>
                <a:spcPct val="143600"/>
              </a:lnSpc>
              <a:spcBef>
                <a:spcPts val="100"/>
              </a:spcBef>
            </a:pP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SS(mean)</a:t>
            </a:r>
            <a:r>
              <a:rPr dirty="0" sz="2350" spc="-9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350" spc="-2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A1A1A"/>
                </a:solidFill>
                <a:latin typeface="Calibri"/>
                <a:cs typeface="Calibri"/>
              </a:rPr>
              <a:t>SS(fit) </a:t>
            </a:r>
            <a:r>
              <a:rPr dirty="0" sz="2350" spc="-10">
                <a:latin typeface="Calibri"/>
                <a:cs typeface="Calibri"/>
              </a:rPr>
              <a:t>SS(mean)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2350">
              <a:latin typeface="Calibri"/>
              <a:cs typeface="Calibri"/>
            </a:endParaRPr>
          </a:p>
          <a:p>
            <a:pPr algn="ctr" marL="655955">
              <a:lnSpc>
                <a:spcPct val="100000"/>
              </a:lnSpc>
            </a:pPr>
            <a:r>
              <a:rPr dirty="0" sz="2250" spc="100">
                <a:latin typeface="Times New Roman"/>
                <a:cs typeface="Times New Roman"/>
              </a:rPr>
              <a:t>100</a:t>
            </a:r>
            <a:r>
              <a:rPr dirty="0" sz="2250" spc="-10">
                <a:latin typeface="Times New Roman"/>
                <a:cs typeface="Times New Roman"/>
              </a:rPr>
              <a:t> </a:t>
            </a:r>
            <a:r>
              <a:rPr dirty="0" sz="2250" spc="-1150">
                <a:solidFill>
                  <a:srgbClr val="3F3F3F"/>
                </a:solidFill>
                <a:latin typeface="Times New Roman"/>
                <a:cs typeface="Times New Roman"/>
              </a:rPr>
              <a:t>—</a:t>
            </a:r>
            <a:r>
              <a:rPr dirty="0" sz="2250" spc="75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2250" spc="40">
                <a:solidFill>
                  <a:srgbClr val="131313"/>
                </a:solidFill>
                <a:latin typeface="Times New Roman"/>
                <a:cs typeface="Times New Roman"/>
              </a:rPr>
              <a:t>40</a:t>
            </a:r>
            <a:endParaRPr sz="2250">
              <a:latin typeface="Times New Roman"/>
              <a:cs typeface="Times New Roman"/>
            </a:endParaRPr>
          </a:p>
          <a:p>
            <a:pPr algn="ctr" marL="650875">
              <a:lnSpc>
                <a:spcPct val="100000"/>
              </a:lnSpc>
              <a:spcBef>
                <a:spcPts val="1250"/>
              </a:spcBef>
            </a:pPr>
            <a:r>
              <a:rPr dirty="0" sz="2350" spc="-25">
                <a:solidFill>
                  <a:srgbClr val="1A1A1A"/>
                </a:solidFill>
                <a:latin typeface="Times New Roman"/>
                <a:cs typeface="Times New Roman"/>
              </a:rPr>
              <a:t>10o</a:t>
            </a:r>
            <a:endParaRPr sz="2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254">
                <a:solidFill>
                  <a:srgbClr val="111111"/>
                </a:solidFill>
                <a:latin typeface="Courier New"/>
                <a:cs typeface="Courier New"/>
              </a:rPr>
              <a:t>V'06=60%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482585" y="684609"/>
            <a:ext cx="134683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>
                <a:latin typeface="Calibri"/>
                <a:cs typeface="Calibri"/>
              </a:rPr>
              <a:t>SS(fit)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606060"/>
                </a:solidFill>
                <a:latin typeface="Calibri"/>
                <a:cs typeface="Calibri"/>
              </a:rPr>
              <a:t>=</a:t>
            </a:r>
            <a:r>
              <a:rPr dirty="0" sz="2400" spc="-65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40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009650"/>
            <a:ext cx="11687175" cy="43338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4654" y="694531"/>
            <a:ext cx="193421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SS(mean)</a:t>
            </a:r>
            <a:r>
              <a:rPr dirty="0" sz="2350" spc="114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350" spc="7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0E0E0E"/>
                </a:solidFill>
                <a:latin typeface="Calibri"/>
                <a:cs typeface="Calibri"/>
              </a:rPr>
              <a:t>100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55062" y="313531"/>
            <a:ext cx="4871720" cy="744855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751205" marR="5080" indent="-739140">
              <a:lnSpc>
                <a:spcPct val="101099"/>
              </a:lnSpc>
              <a:spcBef>
                <a:spcPts val="60"/>
              </a:spcBef>
            </a:pP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We</a:t>
            </a:r>
            <a:r>
              <a:rPr dirty="0" sz="2350" spc="1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dirty="0" sz="2350" spc="-5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also</a:t>
            </a:r>
            <a:r>
              <a:rPr dirty="0" sz="2350" spc="3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use</a:t>
            </a:r>
            <a:r>
              <a:rPr dirty="0" sz="2350" spc="8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the</a:t>
            </a:r>
            <a:r>
              <a:rPr dirty="0" sz="2350" spc="7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sums</a:t>
            </a:r>
            <a:r>
              <a:rPr dirty="0" sz="2350" spc="6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350" spc="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squares</a:t>
            </a:r>
            <a:r>
              <a:rPr dirty="0" sz="2350" spc="15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343434"/>
                </a:solidFill>
                <a:latin typeface="Calibri"/>
                <a:cs typeface="Calibri"/>
              </a:rPr>
              <a:t>to </a:t>
            </a: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make</a:t>
            </a:r>
            <a:r>
              <a:rPr dirty="0" sz="2350" spc="114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35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same</a:t>
            </a:r>
            <a:r>
              <a:rPr dirty="0" sz="2350" spc="-35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calculation.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295986" y="1670843"/>
            <a:ext cx="4919980" cy="495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732155" marR="2012950">
              <a:lnSpc>
                <a:spcPct val="143600"/>
              </a:lnSpc>
              <a:spcBef>
                <a:spcPts val="100"/>
              </a:spcBef>
            </a:pPr>
            <a:r>
              <a:rPr dirty="0" sz="2350">
                <a:latin typeface="Calibri"/>
                <a:cs typeface="Calibri"/>
              </a:rPr>
              <a:t>SS(mean)</a:t>
            </a:r>
            <a:r>
              <a:rPr dirty="0" sz="2350" spc="-90"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525252"/>
                </a:solidFill>
                <a:latin typeface="Calibri"/>
                <a:cs typeface="Calibri"/>
              </a:rPr>
              <a:t>—</a:t>
            </a:r>
            <a:r>
              <a:rPr dirty="0" sz="2350" spc="-2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F1F1F"/>
                </a:solidFill>
                <a:latin typeface="Calibri"/>
                <a:cs typeface="Calibri"/>
              </a:rPr>
              <a:t>SS(fit) </a:t>
            </a:r>
            <a:r>
              <a:rPr dirty="0" sz="2350" spc="-10">
                <a:latin typeface="Calibri"/>
                <a:cs typeface="Calibri"/>
              </a:rPr>
              <a:t>SS(mean)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endParaRPr sz="2350">
              <a:latin typeface="Calibri"/>
              <a:cs typeface="Calibri"/>
            </a:endParaRPr>
          </a:p>
          <a:p>
            <a:pPr algn="ctr" marR="1275080">
              <a:lnSpc>
                <a:spcPct val="100000"/>
              </a:lnSpc>
            </a:pPr>
            <a:r>
              <a:rPr dirty="0" sz="2350">
                <a:latin typeface="Calibri"/>
                <a:cs typeface="Calibri"/>
              </a:rPr>
              <a:t>100</a:t>
            </a:r>
            <a:r>
              <a:rPr dirty="0" sz="2350" spc="-114">
                <a:latin typeface="Calibri"/>
                <a:cs typeface="Calibri"/>
              </a:rPr>
              <a:t> </a:t>
            </a:r>
            <a:r>
              <a:rPr dirty="0" sz="2350" spc="-850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350" spc="10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32323"/>
                </a:solidFill>
                <a:latin typeface="Calibri"/>
                <a:cs typeface="Calibri"/>
              </a:rPr>
              <a:t>40</a:t>
            </a:r>
            <a:endParaRPr sz="2350">
              <a:latin typeface="Calibri"/>
              <a:cs typeface="Calibri"/>
            </a:endParaRPr>
          </a:p>
          <a:p>
            <a:pPr algn="ctr" marR="1276985">
              <a:lnSpc>
                <a:spcPct val="100000"/>
              </a:lnSpc>
              <a:spcBef>
                <a:spcPts val="1230"/>
              </a:spcBef>
            </a:pPr>
            <a:r>
              <a:rPr dirty="0" sz="2350" spc="-25">
                <a:solidFill>
                  <a:srgbClr val="131313"/>
                </a:solidFill>
                <a:latin typeface="Calibri"/>
                <a:cs typeface="Calibri"/>
              </a:rPr>
              <a:t>100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235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dirty="0" sz="2250" spc="40">
                <a:latin typeface="Courier New"/>
                <a:cs typeface="Courier New"/>
              </a:rPr>
              <a:t>R</a:t>
            </a:r>
            <a:r>
              <a:rPr dirty="0" baseline="24509" sz="2550" spc="60">
                <a:latin typeface="Courier New"/>
                <a:cs typeface="Courier New"/>
              </a:rPr>
              <a:t>2</a:t>
            </a:r>
            <a:r>
              <a:rPr dirty="0" sz="2250" spc="40">
                <a:latin typeface="Courier New"/>
                <a:cs typeface="Courier New"/>
              </a:rPr>
              <a:t>=0’6=60%</a:t>
            </a:r>
            <a:endParaRPr sz="22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2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250">
              <a:latin typeface="Courier New"/>
              <a:cs typeface="Courier New"/>
            </a:endParaRPr>
          </a:p>
          <a:p>
            <a:pPr algn="ctr" marL="697865" marR="17780">
              <a:lnSpc>
                <a:spcPct val="102400"/>
              </a:lnSpc>
              <a:spcBef>
                <a:spcPts val="5"/>
              </a:spcBef>
            </a:pPr>
            <a:r>
              <a:rPr dirty="0" sz="2350">
                <a:solidFill>
                  <a:srgbClr val="2B2B2B"/>
                </a:solidFill>
                <a:latin typeface="Calibri"/>
                <a:cs typeface="Calibri"/>
              </a:rPr>
              <a:t>60%</a:t>
            </a:r>
            <a:r>
              <a:rPr dirty="0" sz="2350" spc="75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of</a:t>
            </a:r>
            <a:r>
              <a:rPr dirty="0" sz="2350" spc="11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the</a:t>
            </a:r>
            <a:r>
              <a:rPr dirty="0" sz="2350" spc="9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sums</a:t>
            </a:r>
            <a:r>
              <a:rPr dirty="0" sz="2350" spc="6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dirty="0" sz="2350" spc="5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squares</a:t>
            </a:r>
            <a:r>
              <a:rPr dirty="0" sz="2350" spc="3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383838"/>
                </a:solidFill>
                <a:latin typeface="Calibri"/>
                <a:cs typeface="Calibri"/>
              </a:rPr>
              <a:t>of</a:t>
            </a:r>
            <a:r>
              <a:rPr dirty="0" sz="2350" spc="35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81818"/>
                </a:solidFill>
                <a:latin typeface="Calibri"/>
                <a:cs typeface="Calibri"/>
              </a:rPr>
              <a:t>the </a:t>
            </a: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13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size</a:t>
            </a:r>
            <a:r>
              <a:rPr dirty="0" sz="2350" spc="2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can</a:t>
            </a:r>
            <a:r>
              <a:rPr dirty="0" sz="2350" spc="2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be </a:t>
            </a:r>
            <a:r>
              <a:rPr dirty="0" sz="2350">
                <a:latin typeface="Calibri"/>
                <a:cs typeface="Calibri"/>
              </a:rPr>
              <a:t>explained</a:t>
            </a:r>
            <a:r>
              <a:rPr dirty="0" sz="2350" spc="150"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by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mouse</a:t>
            </a:r>
            <a:r>
              <a:rPr dirty="0" sz="2350" spc="13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weight..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482585" y="684609"/>
            <a:ext cx="134683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>
                <a:latin typeface="Calibri"/>
                <a:cs typeface="Calibri"/>
              </a:rPr>
              <a:t>SS(fit)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606060"/>
                </a:solidFill>
                <a:latin typeface="Calibri"/>
                <a:cs typeface="Calibri"/>
              </a:rPr>
              <a:t>=</a:t>
            </a:r>
            <a:r>
              <a:rPr dirty="0" sz="2400" spc="-65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40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352550"/>
            <a:ext cx="5991225" cy="39814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9050" y="1362075"/>
            <a:ext cx="4343400" cy="398145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878057" y="351631"/>
            <a:ext cx="4522470" cy="23736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05029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Another</a:t>
            </a:r>
            <a:r>
              <a:rPr dirty="0" sz="2350" spc="10"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Example...</a:t>
            </a:r>
            <a:endParaRPr sz="23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2205"/>
              </a:spcBef>
            </a:pP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Mouse</a:t>
            </a:r>
            <a:r>
              <a:rPr dirty="0" sz="2350" spc="12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232323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  <a:p>
            <a:pPr marL="593725" marR="2074545" indent="-581025">
              <a:lnSpc>
                <a:spcPct val="144900"/>
              </a:lnSpc>
              <a:spcBef>
                <a:spcPts val="2480"/>
              </a:spcBef>
            </a:pPr>
            <a:r>
              <a:rPr dirty="0" sz="2350" spc="-10">
                <a:latin typeface="Calibri"/>
                <a:cs typeface="Calibri"/>
              </a:rPr>
              <a:t>Var(mean)</a:t>
            </a:r>
            <a:r>
              <a:rPr dirty="0" sz="2350" spc="-80"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525252"/>
                </a:solidFill>
                <a:latin typeface="Calibri"/>
                <a:cs typeface="Calibri"/>
              </a:rPr>
              <a:t>—</a:t>
            </a:r>
            <a:r>
              <a:rPr dirty="0" sz="2350" spc="2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A1A1A"/>
                </a:solidFill>
                <a:latin typeface="Calibri"/>
                <a:cs typeface="Calibri"/>
              </a:rPr>
              <a:t>Var(fit) </a:t>
            </a:r>
            <a:r>
              <a:rPr dirty="0" sz="2350" spc="-10">
                <a:latin typeface="Calibri"/>
                <a:cs typeface="Calibri"/>
              </a:rPr>
              <a:t>Var(mean)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715776" y="5512394"/>
            <a:ext cx="176339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Mouse</a:t>
            </a:r>
            <a:r>
              <a:rPr dirty="0" sz="2350" spc="8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2894"/>
            <a:ext cx="12192000" cy="63051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009650"/>
            <a:ext cx="11801475" cy="43338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0482" y="694531"/>
            <a:ext cx="214185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Var(mean)</a:t>
            </a:r>
            <a:r>
              <a:rPr dirty="0" sz="2350" spc="7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350" spc="5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714943" y="5514478"/>
            <a:ext cx="1782445" cy="333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95"/>
              </a:lnSpc>
            </a:pPr>
            <a:r>
              <a:rPr dirty="0" sz="2400">
                <a:solidFill>
                  <a:srgbClr val="1A1A1A"/>
                </a:solidFill>
                <a:latin typeface="Calibri"/>
                <a:cs typeface="Calibri"/>
              </a:rPr>
              <a:t>Mouse</a:t>
            </a:r>
            <a:r>
              <a:rPr dirty="0" sz="2400" spc="-6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weight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78057" y="999728"/>
            <a:ext cx="4267835" cy="12065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latin typeface="Calibri"/>
                <a:cs typeface="Calibri"/>
              </a:rPr>
              <a:t>Mouse</a:t>
            </a:r>
            <a:r>
              <a:rPr dirty="0" sz="2250" spc="360">
                <a:latin typeface="Calibri"/>
                <a:cs typeface="Calibri"/>
              </a:rPr>
              <a:t> </a:t>
            </a:r>
            <a:r>
              <a:rPr dirty="0" sz="2250" spc="25">
                <a:solidFill>
                  <a:srgbClr val="2D2D2D"/>
                </a:solidFill>
                <a:latin typeface="Calibri"/>
                <a:cs typeface="Calibri"/>
              </a:rPr>
              <a:t>si</a:t>
            </a:r>
            <a:endParaRPr sz="2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15"/>
              </a:spcBef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Var(mean)</a:t>
            </a:r>
            <a:r>
              <a:rPr dirty="0" sz="2350" spc="-8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350" spc="2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11111"/>
                </a:solidFill>
                <a:latin typeface="Calibri"/>
                <a:cs typeface="Calibri"/>
              </a:rPr>
              <a:t>Var(fit)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478757" y="694531"/>
            <a:ext cx="132524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Var(fit)</a:t>
            </a:r>
            <a:r>
              <a:rPr dirty="0" sz="2350" spc="6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B5B5B"/>
                </a:solidFill>
                <a:latin typeface="Calibri"/>
                <a:cs typeface="Calibri"/>
              </a:rPr>
              <a:t>=</a:t>
            </a:r>
            <a:r>
              <a:rPr dirty="0" sz="2350" spc="-85">
                <a:solidFill>
                  <a:srgbClr val="5B5B5B"/>
                </a:solidFill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2A2A2A"/>
                </a:solidFill>
                <a:latin typeface="Calibri"/>
                <a:cs typeface="Calibri"/>
              </a:rPr>
              <a:t>0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009650"/>
            <a:ext cx="11801475" cy="43338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20482" y="694531"/>
            <a:ext cx="216281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Var(mean)</a:t>
            </a:r>
            <a:r>
              <a:rPr dirty="0" sz="2350" spc="4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80">
                <a:solidFill>
                  <a:srgbClr val="505050"/>
                </a:solidFill>
                <a:latin typeface="Calibri"/>
                <a:cs typeface="Calibri"/>
              </a:rPr>
              <a:t>=</a:t>
            </a:r>
            <a:r>
              <a:rPr dirty="0" sz="2350" spc="-70">
                <a:solidFill>
                  <a:srgbClr val="505050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A1A1A"/>
                </a:solidFill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14943" y="5514478"/>
            <a:ext cx="1782445" cy="333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95"/>
              </a:lnSpc>
            </a:pPr>
            <a:r>
              <a:rPr dirty="0" sz="2400">
                <a:solidFill>
                  <a:srgbClr val="1A1A1A"/>
                </a:solidFill>
                <a:latin typeface="Calibri"/>
                <a:cs typeface="Calibri"/>
              </a:rPr>
              <a:t>Mouse</a:t>
            </a:r>
            <a:r>
              <a:rPr dirty="0" sz="2400" spc="-6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weight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85693" y="1680368"/>
            <a:ext cx="3054350" cy="319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76020" marR="17780" indent="-581025">
              <a:lnSpc>
                <a:spcPct val="143600"/>
              </a:lnSpc>
              <a:spcBef>
                <a:spcPts val="100"/>
              </a:spcBef>
            </a:pPr>
            <a:r>
              <a:rPr dirty="0" sz="2350" spc="-20">
                <a:latin typeface="Calibri"/>
                <a:cs typeface="Calibri"/>
              </a:rPr>
              <a:t>Var(meari)</a:t>
            </a:r>
            <a:r>
              <a:rPr dirty="0" sz="2350" spc="-15"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350" spc="2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50" spc="-55">
                <a:latin typeface="Calibri"/>
                <a:cs typeface="Calibri"/>
              </a:rPr>
              <a:t>Var(Ńt) </a:t>
            </a:r>
            <a:r>
              <a:rPr dirty="0" sz="2350" spc="-10">
                <a:solidFill>
                  <a:srgbClr val="0E0E0E"/>
                </a:solidFill>
                <a:latin typeface="Calibri"/>
                <a:cs typeface="Calibri"/>
              </a:rPr>
              <a:t>Var(mean)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endParaRPr sz="2350">
              <a:latin typeface="Calibri"/>
              <a:cs typeface="Calibri"/>
            </a:endParaRPr>
          </a:p>
          <a:p>
            <a:pPr marL="1337945">
              <a:lnSpc>
                <a:spcPct val="100000"/>
              </a:lnSpc>
              <a:tabLst>
                <a:tab pos="2161540" algn="l"/>
              </a:tabLst>
            </a:pPr>
            <a:r>
              <a:rPr dirty="0" sz="2250">
                <a:latin typeface="Calibri"/>
                <a:cs typeface="Calibri"/>
              </a:rPr>
              <a:t>11.1</a:t>
            </a:r>
            <a:r>
              <a:rPr dirty="0" sz="2250" spc="185">
                <a:latin typeface="Calibri"/>
                <a:cs typeface="Calibri"/>
              </a:rPr>
              <a:t> </a:t>
            </a:r>
            <a:r>
              <a:rPr dirty="0" sz="2250" spc="-50">
                <a:solidFill>
                  <a:srgbClr val="525252"/>
                </a:solidFill>
                <a:latin typeface="Calibri"/>
                <a:cs typeface="Calibri"/>
              </a:rPr>
              <a:t>-</a:t>
            </a:r>
            <a:r>
              <a:rPr dirty="0" sz="2250">
                <a:solidFill>
                  <a:srgbClr val="525252"/>
                </a:solidFill>
                <a:latin typeface="Calibri"/>
                <a:cs typeface="Calibri"/>
              </a:rPr>
              <a:t>	</a:t>
            </a:r>
            <a:r>
              <a:rPr dirty="0" sz="2250" spc="-50">
                <a:solidFill>
                  <a:srgbClr val="1C1C1C"/>
                </a:solidFill>
                <a:latin typeface="Calibri"/>
                <a:cs typeface="Calibri"/>
              </a:rPr>
              <a:t>0</a:t>
            </a:r>
            <a:endParaRPr sz="2250">
              <a:latin typeface="Calibri"/>
              <a:cs typeface="Calibri"/>
            </a:endParaRPr>
          </a:p>
          <a:p>
            <a:pPr marL="1555115">
              <a:lnSpc>
                <a:spcPct val="100000"/>
              </a:lnSpc>
              <a:spcBef>
                <a:spcPts val="1200"/>
              </a:spcBef>
            </a:pPr>
            <a:r>
              <a:rPr dirty="0" sz="2400" spc="-20">
                <a:latin typeface="Calibri"/>
                <a:cs typeface="Calibri"/>
              </a:rPr>
              <a:t>11.1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dirty="0" sz="2400" spc="75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dirty="0" baseline="21241" sz="2550" spc="112">
                <a:solidFill>
                  <a:srgbClr val="333333"/>
                </a:solidFill>
                <a:latin typeface="Calibri"/>
                <a:cs typeface="Calibri"/>
              </a:rPr>
              <a:t>2</a:t>
            </a:r>
            <a:r>
              <a:rPr dirty="0" baseline="21241" sz="2550" spc="104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808080"/>
                </a:solidFill>
                <a:latin typeface="Calibri"/>
                <a:cs typeface="Calibri"/>
              </a:rPr>
              <a:t>=</a:t>
            </a:r>
            <a:r>
              <a:rPr dirty="0" sz="2400" spc="-11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70">
                <a:latin typeface="Calibri"/>
                <a:cs typeface="Calibri"/>
              </a:rPr>
              <a:t>1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F4F4F"/>
                </a:solidFill>
                <a:latin typeface="Calibri"/>
                <a:cs typeface="Calibri"/>
              </a:rPr>
              <a:t>=</a:t>
            </a:r>
            <a:r>
              <a:rPr dirty="0" sz="2400" spc="-20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151515"/>
                </a:solidFill>
                <a:latin typeface="Calibri"/>
                <a:cs typeface="Calibri"/>
              </a:rPr>
              <a:t>100%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08138" y="979487"/>
            <a:ext cx="1122680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65">
                <a:solidFill>
                  <a:srgbClr val="3A3A3A"/>
                </a:solidFill>
                <a:latin typeface="Cambria"/>
                <a:cs typeface="Cambria"/>
              </a:rPr>
              <a:t>Mouse</a:t>
            </a:r>
            <a:r>
              <a:rPr dirty="0" sz="2500" spc="-55">
                <a:solidFill>
                  <a:srgbClr val="3A3A3A"/>
                </a:solidFill>
                <a:latin typeface="Cambria"/>
                <a:cs typeface="Cambria"/>
              </a:rPr>
              <a:t> </a:t>
            </a:r>
            <a:r>
              <a:rPr dirty="0" sz="2500" spc="-155">
                <a:solidFill>
                  <a:srgbClr val="313131"/>
                </a:solidFill>
                <a:latin typeface="Cambria"/>
                <a:cs typeface="Cambria"/>
              </a:rPr>
              <a:t>si</a:t>
            </a:r>
            <a:endParaRPr sz="25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469232" y="704056"/>
            <a:ext cx="133477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Var(fit)</a:t>
            </a:r>
            <a:r>
              <a:rPr dirty="0" sz="2350" spc="9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 spc="80">
                <a:solidFill>
                  <a:srgbClr val="575757"/>
                </a:solidFill>
                <a:latin typeface="Calibri"/>
                <a:cs typeface="Calibri"/>
              </a:rPr>
              <a:t>=</a:t>
            </a:r>
            <a:r>
              <a:rPr dirty="0" sz="2350" spc="-110">
                <a:solidFill>
                  <a:srgbClr val="575757"/>
                </a:solidFill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363636"/>
                </a:solidFill>
                <a:latin typeface="Calibri"/>
                <a:cs typeface="Calibri"/>
              </a:rPr>
              <a:t>0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143000"/>
            <a:ext cx="5991225" cy="4191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9850" y="1009650"/>
            <a:ext cx="5572125" cy="433387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20482" y="694531"/>
            <a:ext cx="214058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Var(mean)</a:t>
            </a:r>
            <a:r>
              <a:rPr dirty="0" sz="2350" spc="7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350" spc="5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78057" y="1670843"/>
            <a:ext cx="2452370" cy="1939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marR="5080" indent="-571500">
              <a:lnSpc>
                <a:spcPct val="143600"/>
              </a:lnSpc>
              <a:spcBef>
                <a:spcPts val="100"/>
              </a:spcBef>
            </a:pP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Var(mean)</a:t>
            </a:r>
            <a:r>
              <a:rPr dirty="0" sz="2350" spc="-8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64646"/>
                </a:solidFill>
                <a:latin typeface="Calibri"/>
                <a:cs typeface="Calibri"/>
              </a:rPr>
              <a:t>—</a:t>
            </a:r>
            <a:r>
              <a:rPr dirty="0" sz="2350" spc="25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31313"/>
                </a:solidFill>
                <a:latin typeface="Calibri"/>
                <a:cs typeface="Calibri"/>
              </a:rPr>
              <a:t>Var(fit) </a:t>
            </a:r>
            <a:r>
              <a:rPr dirty="0" sz="2350" spc="-10">
                <a:latin typeface="Calibri"/>
                <a:cs typeface="Calibri"/>
              </a:rPr>
              <a:t>Var(mean)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endParaRPr sz="2350">
              <a:latin typeface="Calibri"/>
              <a:cs typeface="Calibri"/>
            </a:endParaRPr>
          </a:p>
          <a:p>
            <a:pPr marL="744220">
              <a:lnSpc>
                <a:spcPct val="100000"/>
              </a:lnSpc>
            </a:pPr>
            <a:r>
              <a:rPr dirty="0" sz="2350">
                <a:latin typeface="Calibri"/>
                <a:cs typeface="Calibri"/>
              </a:rPr>
              <a:t>11.1</a:t>
            </a:r>
            <a:r>
              <a:rPr dirty="0" sz="2350" spc="-95"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363636"/>
                </a:solidFill>
                <a:latin typeface="Calibri"/>
                <a:cs typeface="Calibri"/>
              </a:rPr>
              <a:t>—</a:t>
            </a:r>
            <a:r>
              <a:rPr dirty="0" sz="2350" spc="50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dirty="0" sz="2350" spc="-50">
                <a:solidFill>
                  <a:srgbClr val="1C1C1C"/>
                </a:solidFill>
                <a:latin typeface="Calibri"/>
                <a:cs typeface="Calibri"/>
              </a:rPr>
              <a:t>0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78591" y="684609"/>
            <a:ext cx="1323975" cy="3949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20">
                <a:solidFill>
                  <a:srgbClr val="000000"/>
                </a:solidFill>
                <a:latin typeface="Calibri"/>
                <a:cs typeface="Calibri"/>
              </a:rPr>
              <a:t>Var(fit)</a:t>
            </a:r>
            <a:r>
              <a:rPr dirty="0" sz="24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45454"/>
                </a:solidFill>
                <a:latin typeface="Calibri"/>
                <a:cs typeface="Calibri"/>
              </a:rPr>
              <a:t>=</a:t>
            </a:r>
            <a:r>
              <a:rPr dirty="0" sz="2400" spc="-95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dirty="0" sz="2400" spc="-50">
                <a:solidFill>
                  <a:srgbClr val="313131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29276" y="4485481"/>
            <a:ext cx="7621270" cy="19259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17575">
              <a:lnSpc>
                <a:spcPct val="100000"/>
              </a:lnSpc>
              <a:spcBef>
                <a:spcPts val="90"/>
              </a:spcBef>
            </a:pPr>
            <a:r>
              <a:rPr dirty="0" sz="2350" spc="-40">
                <a:solidFill>
                  <a:srgbClr val="1C1C1C"/>
                </a:solidFill>
                <a:latin typeface="Calibri"/>
                <a:cs typeface="Calibri"/>
              </a:rPr>
              <a:t>P*</a:t>
            </a:r>
            <a:r>
              <a:rPr dirty="0" sz="2350" spc="1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696969"/>
                </a:solidFill>
                <a:latin typeface="Calibri"/>
                <a:cs typeface="Calibri"/>
              </a:rPr>
              <a:t>=</a:t>
            </a:r>
            <a:r>
              <a:rPr dirty="0" sz="2350" spc="3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1</a:t>
            </a:r>
            <a:r>
              <a:rPr dirty="0" sz="2350" spc="-4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4F4F4F"/>
                </a:solidFill>
                <a:latin typeface="Calibri"/>
                <a:cs typeface="Calibri"/>
              </a:rPr>
              <a:t>=</a:t>
            </a:r>
            <a:r>
              <a:rPr dirty="0" sz="2350" spc="15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100%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2350">
              <a:latin typeface="Calibri"/>
              <a:cs typeface="Calibri"/>
            </a:endParaRPr>
          </a:p>
          <a:p>
            <a:pPr marL="3091815" marR="5080" indent="-3079750">
              <a:lnSpc>
                <a:spcPct val="101099"/>
              </a:lnSpc>
            </a:pP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In</a:t>
            </a:r>
            <a:r>
              <a:rPr dirty="0" sz="2350" spc="-6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this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case,</a:t>
            </a:r>
            <a:r>
              <a:rPr dirty="0" sz="2350" spc="3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4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weight</a:t>
            </a:r>
            <a:r>
              <a:rPr dirty="0" sz="2350" spc="11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“explains“</a:t>
            </a:r>
            <a:r>
              <a:rPr dirty="0" sz="2350" spc="28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100%</a:t>
            </a:r>
            <a:r>
              <a:rPr dirty="0" sz="2350" spc="5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of</a:t>
            </a:r>
            <a:r>
              <a:rPr dirty="0" sz="2350" spc="6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the</a:t>
            </a:r>
            <a:r>
              <a:rPr dirty="0" sz="2350" spc="9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variation</a:t>
            </a:r>
            <a:r>
              <a:rPr dirty="0" sz="2350" spc="105"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313131"/>
                </a:solidFill>
                <a:latin typeface="Calibri"/>
                <a:cs typeface="Calibri"/>
              </a:rPr>
              <a:t>in </a:t>
            </a: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160"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1362075"/>
            <a:ext cx="4105275" cy="39814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50" y="3324225"/>
            <a:ext cx="400050" cy="2667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30007" y="694531"/>
            <a:ext cx="213106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Var(mean)</a:t>
            </a:r>
            <a:r>
              <a:rPr dirty="0" sz="2350" spc="4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350" spc="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715776" y="5512394"/>
            <a:ext cx="176339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Mouse</a:t>
            </a:r>
            <a:r>
              <a:rPr dirty="0" sz="2350" spc="85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6384" y="484981"/>
            <a:ext cx="2331085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212121"/>
                </a:solidFill>
                <a:latin typeface="Calibri"/>
                <a:cs typeface="Calibri"/>
              </a:rPr>
              <a:t>One</a:t>
            </a:r>
            <a:r>
              <a:rPr dirty="0" sz="2350" spc="-2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last</a:t>
            </a:r>
            <a:r>
              <a:rPr dirty="0" sz="2350" spc="3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example..,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78057" y="1661318"/>
            <a:ext cx="2452370" cy="1063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marR="5080" indent="-571500">
              <a:lnSpc>
                <a:spcPct val="144900"/>
              </a:lnSpc>
              <a:spcBef>
                <a:spcPts val="100"/>
              </a:spcBef>
            </a:pPr>
            <a:r>
              <a:rPr dirty="0" sz="2350" spc="-10">
                <a:solidFill>
                  <a:srgbClr val="111111"/>
                </a:solidFill>
                <a:latin typeface="Calibri"/>
                <a:cs typeface="Calibri"/>
              </a:rPr>
              <a:t>Var(mean)</a:t>
            </a:r>
            <a:r>
              <a:rPr dirty="0" sz="2350" spc="-8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350" spc="2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A1A1A"/>
                </a:solidFill>
                <a:latin typeface="Calibri"/>
                <a:cs typeface="Calibri"/>
              </a:rPr>
              <a:t>Var(fit) </a:t>
            </a:r>
            <a:r>
              <a:rPr dirty="0" sz="2350" spc="-10">
                <a:latin typeface="Calibri"/>
                <a:cs typeface="Calibri"/>
              </a:rPr>
              <a:t>Var(mean)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337612" y="2085181"/>
            <a:ext cx="47942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275" i="1">
                <a:solidFill>
                  <a:srgbClr val="2F2F2F"/>
                </a:solidFill>
                <a:latin typeface="Calibri"/>
                <a:cs typeface="Calibri"/>
              </a:rPr>
              <a:t>R*</a:t>
            </a:r>
            <a:r>
              <a:rPr dirty="0" sz="2350" spc="225" i="1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2350" spc="-1705" i="1">
                <a:solidFill>
                  <a:srgbClr val="4D4D4D"/>
                </a:solidFill>
                <a:latin typeface="Calibri"/>
                <a:cs typeface="Calibri"/>
              </a:rPr>
              <a:t>—</a:t>
            </a:r>
            <a:r>
              <a:rPr dirty="0" sz="2350" spc="-1755" i="1">
                <a:solidFill>
                  <a:srgbClr val="4D4D4D"/>
                </a:solidFill>
                <a:latin typeface="Calibri"/>
                <a:cs typeface="Calibri"/>
              </a:rPr>
              <a:t>—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950" y="1019175"/>
            <a:ext cx="5210175" cy="470535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15784" y="2857103"/>
            <a:ext cx="140081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latin typeface="Calibri"/>
                <a:cs typeface="Calibri"/>
              </a:rPr>
              <a:t>Mou5e</a:t>
            </a:r>
            <a:r>
              <a:rPr dirty="0" sz="2250" spc="175">
                <a:latin typeface="Calibri"/>
                <a:cs typeface="Calibri"/>
              </a:rPr>
              <a:t> </a:t>
            </a:r>
            <a:r>
              <a:rPr dirty="0" sz="2250" spc="-20">
                <a:latin typeface="Calibri"/>
                <a:cs typeface="Calibri"/>
              </a:rPr>
              <a:t>size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solidFill>
                  <a:srgbClr val="0F0F0F"/>
                </a:solidFill>
                <a:latin typeface="Calibri"/>
                <a:cs typeface="Calibri"/>
              </a:rPr>
              <a:t>Mou5e</a:t>
            </a:r>
            <a:r>
              <a:rPr dirty="0" sz="2250" spc="2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92085" y="1618059"/>
            <a:ext cx="2726055" cy="18618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7780" marR="5080" indent="-5715">
              <a:lnSpc>
                <a:spcPct val="100299"/>
              </a:lnSpc>
              <a:spcBef>
                <a:spcPts val="110"/>
              </a:spcBef>
            </a:pPr>
            <a:r>
              <a:rPr dirty="0" sz="2400">
                <a:solidFill>
                  <a:srgbClr val="131313"/>
                </a:solidFill>
                <a:latin typeface="Calibri"/>
                <a:cs typeface="Calibri"/>
              </a:rPr>
              <a:t>Second,</a:t>
            </a:r>
            <a:r>
              <a:rPr dirty="0" sz="2400" spc="-10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00000"/>
                </a:solidFill>
                <a:latin typeface="Calibri"/>
                <a:cs typeface="Calibri"/>
              </a:rPr>
              <a:t>measure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212121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000000"/>
                </a:solidFill>
                <a:latin typeface="Calibri"/>
                <a:cs typeface="Calibri"/>
              </a:rPr>
              <a:t>distance</a:t>
            </a:r>
            <a:r>
              <a:rPr dirty="0" sz="24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1F1F1F"/>
                </a:solidFill>
                <a:latin typeface="Calibri"/>
                <a:cs typeface="Calibri"/>
              </a:rPr>
              <a:t>from</a:t>
            </a:r>
            <a:r>
              <a:rPr dirty="0" sz="2400" spc="-2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51515"/>
                </a:solidFill>
                <a:latin typeface="Calibri"/>
                <a:cs typeface="Calibri"/>
              </a:rPr>
              <a:t>the</a:t>
            </a:r>
            <a:r>
              <a:rPr dirty="0" sz="2400" spc="-10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0F0F0F"/>
                </a:solidFill>
                <a:latin typeface="Calibri"/>
                <a:cs typeface="Calibri"/>
              </a:rPr>
              <a:t>line </a:t>
            </a:r>
            <a:r>
              <a:rPr dirty="0" sz="2400">
                <a:solidFill>
                  <a:srgbClr val="1A1A1A"/>
                </a:solidFill>
                <a:latin typeface="Calibri"/>
                <a:cs typeface="Calibri"/>
              </a:rPr>
              <a:t>to</a:t>
            </a:r>
            <a:r>
              <a:rPr dirty="0" sz="2400" spc="-5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11111"/>
                </a:solidFill>
                <a:latin typeface="Calibri"/>
                <a:cs typeface="Calibri"/>
              </a:rPr>
              <a:t>the</a:t>
            </a:r>
            <a:r>
              <a:rPr dirty="0" sz="2400" spc="-9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F0F0F"/>
                </a:solidFill>
                <a:latin typeface="Calibri"/>
                <a:cs typeface="Calibri"/>
              </a:rPr>
              <a:t>data,</a:t>
            </a:r>
            <a:r>
              <a:rPr dirty="0" sz="2400" spc="-1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111111"/>
                </a:solidFill>
                <a:latin typeface="Calibri"/>
                <a:cs typeface="Calibri"/>
              </a:rPr>
              <a:t>square </a:t>
            </a:r>
            <a:r>
              <a:rPr dirty="0" sz="2400">
                <a:solidFill>
                  <a:srgbClr val="161616"/>
                </a:solidFill>
                <a:latin typeface="Calibri"/>
                <a:cs typeface="Calibri"/>
              </a:rPr>
              <a:t>each</a:t>
            </a:r>
            <a:r>
              <a:rPr dirty="0" sz="2400" spc="-6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000000"/>
                </a:solidFill>
                <a:latin typeface="Calibri"/>
                <a:cs typeface="Calibri"/>
              </a:rPr>
              <a:t>distance,</a:t>
            </a:r>
            <a:r>
              <a:rPr dirty="0" sz="2400" spc="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dirty="0" sz="2400">
                <a:solidFill>
                  <a:srgbClr val="151515"/>
                </a:solidFill>
                <a:latin typeface="Calibri"/>
                <a:cs typeface="Calibri"/>
              </a:rPr>
              <a:t>then</a:t>
            </a:r>
            <a:r>
              <a:rPr dirty="0" sz="2400" spc="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add</a:t>
            </a:r>
            <a:r>
              <a:rPr dirty="0" sz="2400" spc="-9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A1A1A"/>
                </a:solidFill>
                <a:latin typeface="Calibri"/>
                <a:cs typeface="Calibri"/>
              </a:rPr>
              <a:t>them</a:t>
            </a:r>
            <a:r>
              <a:rPr dirty="0" sz="2400" spc="-5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0C0C0C"/>
                </a:solidFill>
                <a:latin typeface="Calibri"/>
                <a:cs typeface="Calibri"/>
              </a:rPr>
              <a:t>up.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289298" y="3808809"/>
            <a:ext cx="2629535" cy="149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00699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Terminology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alert! </a:t>
            </a:r>
            <a:r>
              <a:rPr dirty="0" sz="2400">
                <a:solidFill>
                  <a:srgbClr val="0F0F0F"/>
                </a:solidFill>
                <a:latin typeface="Calibri"/>
                <a:cs typeface="Calibri"/>
              </a:rPr>
              <a:t>The</a:t>
            </a:r>
            <a:r>
              <a:rPr dirty="0" sz="2400" spc="-5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400" spc="-55">
                <a:latin typeface="Calibri"/>
                <a:cs typeface="Calibri"/>
              </a:rPr>
              <a:t>di5tance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A1A1A"/>
                </a:solidFill>
                <a:latin typeface="Calibri"/>
                <a:cs typeface="Calibri"/>
              </a:rPr>
              <a:t>from </a:t>
            </a:r>
            <a:r>
              <a:rPr dirty="0" sz="2400" spc="-50">
                <a:solidFill>
                  <a:srgbClr val="0C0C0C"/>
                </a:solidFill>
                <a:latin typeface="Calibri"/>
                <a:cs typeface="Calibri"/>
              </a:rPr>
              <a:t>a </a:t>
            </a:r>
            <a:r>
              <a:rPr dirty="0" sz="2400">
                <a:solidFill>
                  <a:srgbClr val="131313"/>
                </a:solidFill>
                <a:latin typeface="Calibri"/>
                <a:cs typeface="Calibri"/>
              </a:rPr>
              <a:t>line</a:t>
            </a:r>
            <a:r>
              <a:rPr dirty="0" sz="2400" spc="4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31313"/>
                </a:solidFill>
                <a:latin typeface="Calibri"/>
                <a:cs typeface="Calibri"/>
              </a:rPr>
              <a:t>to</a:t>
            </a:r>
            <a:r>
              <a:rPr dirty="0" sz="2400" spc="-4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F2F2F"/>
                </a:solidFill>
                <a:latin typeface="Calibri"/>
                <a:cs typeface="Calibri"/>
              </a:rPr>
              <a:t>a</a:t>
            </a:r>
            <a:r>
              <a:rPr dirty="0" sz="2400" spc="-65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data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C1C1C"/>
                </a:solidFill>
                <a:latin typeface="Calibri"/>
                <a:cs typeface="Calibri"/>
              </a:rPr>
              <a:t>point</a:t>
            </a:r>
            <a:r>
              <a:rPr dirty="0" sz="2400" spc="1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212121"/>
                </a:solidFill>
                <a:latin typeface="Calibri"/>
                <a:cs typeface="Calibri"/>
              </a:rPr>
              <a:t>is </a:t>
            </a:r>
            <a:r>
              <a:rPr dirty="0" sz="2400">
                <a:solidFill>
                  <a:srgbClr val="111111"/>
                </a:solidFill>
                <a:latin typeface="Calibri"/>
                <a:cs typeface="Calibri"/>
              </a:rPr>
              <a:t>called</a:t>
            </a:r>
            <a:r>
              <a:rPr dirty="0" sz="2400" spc="-2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51515"/>
                </a:solidFill>
                <a:latin typeface="Calibri"/>
                <a:cs typeface="Calibri"/>
              </a:rPr>
              <a:t>a</a:t>
            </a:r>
            <a:r>
              <a:rPr dirty="0" sz="2400" spc="-6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“residual”.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352550"/>
            <a:ext cx="5991225" cy="39814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9050" y="1362075"/>
            <a:ext cx="4105275" cy="398145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30007" y="694531"/>
            <a:ext cx="129222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20">
                <a:solidFill>
                  <a:srgbClr val="151515"/>
                </a:solidFill>
                <a:latin typeface="Calibri"/>
                <a:cs typeface="Calibri"/>
              </a:rPr>
              <a:t>Var(mean)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715776" y="5512394"/>
            <a:ext cx="176339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Mouse</a:t>
            </a:r>
            <a:r>
              <a:rPr dirty="0" sz="2350" spc="85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19407" y="694531"/>
            <a:ext cx="54165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20"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78057" y="1661318"/>
            <a:ext cx="2452370" cy="1063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marR="5080" indent="-571500">
              <a:lnSpc>
                <a:spcPct val="144900"/>
              </a:lnSpc>
              <a:spcBef>
                <a:spcPts val="100"/>
              </a:spcBef>
            </a:pPr>
            <a:r>
              <a:rPr dirty="0" sz="2350" spc="-10">
                <a:solidFill>
                  <a:srgbClr val="111111"/>
                </a:solidFill>
                <a:latin typeface="Calibri"/>
                <a:cs typeface="Calibri"/>
              </a:rPr>
              <a:t>Var(mean)</a:t>
            </a:r>
            <a:r>
              <a:rPr dirty="0" sz="2350" spc="-8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350" spc="2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A1A1A"/>
                </a:solidFill>
                <a:latin typeface="Calibri"/>
                <a:cs typeface="Calibri"/>
              </a:rPr>
              <a:t>Var(fit) </a:t>
            </a:r>
            <a:r>
              <a:rPr dirty="0" sz="2350" spc="-10">
                <a:latin typeface="Calibri"/>
                <a:cs typeface="Calibri"/>
              </a:rPr>
              <a:t>Var(mean)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80338" y="208756"/>
            <a:ext cx="3767454" cy="1116330"/>
          </a:xfrm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 marR="5080" indent="6350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In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this</a:t>
            </a:r>
            <a:r>
              <a:rPr dirty="0" sz="2350" spc="-1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case,</a:t>
            </a:r>
            <a:r>
              <a:rPr dirty="0" sz="2350" spc="8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knowing</a:t>
            </a:r>
            <a:r>
              <a:rPr dirty="0" sz="2350" spc="13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mouse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weight</a:t>
            </a:r>
            <a:r>
              <a:rPr dirty="0" sz="2350" spc="114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doesn't</a:t>
            </a:r>
            <a:r>
              <a:rPr dirty="0" sz="2350" spc="11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help</a:t>
            </a:r>
            <a:r>
              <a:rPr dirty="0" sz="2350" spc="16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us</a:t>
            </a:r>
            <a:r>
              <a:rPr dirty="0" sz="2350" spc="-5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predict </a:t>
            </a:r>
            <a:r>
              <a:rPr dirty="0" sz="2350">
                <a:solidFill>
                  <a:srgbClr val="282828"/>
                </a:solidFill>
                <a:latin typeface="Calibri"/>
                <a:cs typeface="Calibri"/>
              </a:rPr>
              <a:t>mouse</a:t>
            </a:r>
            <a:r>
              <a:rPr dirty="0" sz="2350" spc="17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212121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352550"/>
            <a:ext cx="5991225" cy="39814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9050" y="1066800"/>
            <a:ext cx="4352925" cy="45339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20482" y="694531"/>
            <a:ext cx="214058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Var(mean)</a:t>
            </a:r>
            <a:r>
              <a:rPr dirty="0" sz="2350" spc="7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45454"/>
                </a:solidFill>
                <a:latin typeface="Calibri"/>
                <a:cs typeface="Calibri"/>
              </a:rPr>
              <a:t>=</a:t>
            </a:r>
            <a:r>
              <a:rPr dirty="0" sz="2350" spc="5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15776" y="5512394"/>
            <a:ext cx="176339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Mouse</a:t>
            </a:r>
            <a:r>
              <a:rPr dirty="0" sz="2350" spc="85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78057" y="1661318"/>
            <a:ext cx="2452370" cy="1063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marR="5080" indent="-571500">
              <a:lnSpc>
                <a:spcPct val="144900"/>
              </a:lnSpc>
              <a:spcBef>
                <a:spcPts val="100"/>
              </a:spcBef>
            </a:pP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Var(mean)</a:t>
            </a:r>
            <a:r>
              <a:rPr dirty="0" sz="2350" spc="-8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350" spc="2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31313"/>
                </a:solidFill>
                <a:latin typeface="Calibri"/>
                <a:cs typeface="Calibri"/>
              </a:rPr>
              <a:t>Var(fit) </a:t>
            </a:r>
            <a:r>
              <a:rPr dirty="0" sz="2350" spc="-10">
                <a:latin typeface="Calibri"/>
                <a:cs typeface="Calibri"/>
              </a:rPr>
              <a:t>Var(mean)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80338" y="208756"/>
            <a:ext cx="3767454" cy="1116330"/>
          </a:xfrm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 marR="5080" indent="6350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In</a:t>
            </a:r>
            <a:r>
              <a:rPr dirty="0" sz="2350" spc="-4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A2A2A"/>
                </a:solidFill>
                <a:latin typeface="Calibri"/>
                <a:cs typeface="Calibri"/>
              </a:rPr>
              <a:t>this</a:t>
            </a:r>
            <a:r>
              <a:rPr dirty="0" sz="2350" spc="-55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12121"/>
                </a:solidFill>
                <a:latin typeface="Calibri"/>
                <a:cs typeface="Calibri"/>
              </a:rPr>
              <a:t>ca5e,</a:t>
            </a:r>
            <a:r>
              <a:rPr dirty="0" sz="2350" spc="6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knowing</a:t>
            </a:r>
            <a:r>
              <a:rPr dirty="0" sz="2350" spc="7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D1D1D"/>
                </a:solidFill>
                <a:latin typeface="Calibri"/>
                <a:cs typeface="Calibri"/>
              </a:rPr>
              <a:t>mouse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weight</a:t>
            </a:r>
            <a:r>
              <a:rPr dirty="0" sz="2350" spc="21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doesn't</a:t>
            </a:r>
            <a:r>
              <a:rPr dirty="0" sz="2350" spc="7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help</a:t>
            </a:r>
            <a:r>
              <a:rPr dirty="0" sz="2350" spc="1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us</a:t>
            </a:r>
            <a:r>
              <a:rPr dirty="0" sz="2350" spc="-7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C0C0C"/>
                </a:solidFill>
                <a:latin typeface="Calibri"/>
                <a:cs typeface="Calibri"/>
              </a:rPr>
              <a:t>predict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mouse</a:t>
            </a:r>
            <a:r>
              <a:rPr dirty="0" sz="2350" spc="17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D1D1D"/>
                </a:solidFill>
                <a:latin typeface="Calibri"/>
                <a:cs typeface="Calibri"/>
              </a:rPr>
              <a:t>size.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362075"/>
            <a:ext cx="5991225" cy="39719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9525" y="1066800"/>
            <a:ext cx="4114800" cy="461962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20482" y="694531"/>
            <a:ext cx="214058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Var(mean)</a:t>
            </a:r>
            <a:r>
              <a:rPr dirty="0" sz="2350" spc="7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350" spc="5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15776" y="5512394"/>
            <a:ext cx="176339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Mouse</a:t>
            </a:r>
            <a:r>
              <a:rPr dirty="0" sz="2350" spc="85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78057" y="1661318"/>
            <a:ext cx="2452370" cy="1063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marR="5080" indent="-571500">
              <a:lnSpc>
                <a:spcPct val="144900"/>
              </a:lnSpc>
              <a:spcBef>
                <a:spcPts val="100"/>
              </a:spcBef>
            </a:pP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Var(mean)</a:t>
            </a:r>
            <a:r>
              <a:rPr dirty="0" sz="2350" spc="-8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64646"/>
                </a:solidFill>
                <a:latin typeface="Calibri"/>
                <a:cs typeface="Calibri"/>
              </a:rPr>
              <a:t>—</a:t>
            </a:r>
            <a:r>
              <a:rPr dirty="0" sz="2350" spc="25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61616"/>
                </a:solidFill>
                <a:latin typeface="Calibri"/>
                <a:cs typeface="Calibri"/>
              </a:rPr>
              <a:t>Var(fit) </a:t>
            </a:r>
            <a:r>
              <a:rPr dirty="0" sz="2350" spc="-10">
                <a:latin typeface="Calibri"/>
                <a:cs typeface="Calibri"/>
              </a:rPr>
              <a:t>Var(mean)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5092" y="198834"/>
            <a:ext cx="3755390" cy="112839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 indent="635">
              <a:lnSpc>
                <a:spcPts val="2850"/>
              </a:lnSpc>
              <a:spcBef>
                <a:spcPts val="240"/>
              </a:spcBef>
            </a:pPr>
            <a:r>
              <a:rPr dirty="0" sz="2400">
                <a:solidFill>
                  <a:srgbClr val="0C0C0C"/>
                </a:solidFill>
                <a:latin typeface="Calibri"/>
                <a:cs typeface="Calibri"/>
              </a:rPr>
              <a:t>In</a:t>
            </a:r>
            <a:r>
              <a:rPr dirty="0" sz="2400" spc="-7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61616"/>
                </a:solidFill>
                <a:latin typeface="Calibri"/>
                <a:cs typeface="Calibri"/>
              </a:rPr>
              <a:t>this</a:t>
            </a:r>
            <a:r>
              <a:rPr dirty="0" sz="2400" spc="-8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A1A1A"/>
                </a:solidFill>
                <a:latin typeface="Calibri"/>
                <a:cs typeface="Calibri"/>
              </a:rPr>
              <a:t>case,</a:t>
            </a:r>
            <a:r>
              <a:rPr dirty="0" sz="2400" spc="-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11111"/>
                </a:solidFill>
                <a:latin typeface="Calibri"/>
                <a:cs typeface="Calibri"/>
              </a:rPr>
              <a:t>knowing</a:t>
            </a:r>
            <a:r>
              <a:rPr dirty="0" sz="2400" spc="3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161616"/>
                </a:solidFill>
                <a:latin typeface="Calibri"/>
                <a:cs typeface="Calibri"/>
              </a:rPr>
              <a:t>mouse </a:t>
            </a:r>
            <a:r>
              <a:rPr dirty="0" sz="2400" spc="-10">
                <a:latin typeface="Calibri"/>
                <a:cs typeface="Calibri"/>
              </a:rPr>
              <a:t>weight</a:t>
            </a:r>
            <a:r>
              <a:rPr dirty="0" sz="2400" spc="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doesn't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help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81818"/>
                </a:solidFill>
                <a:latin typeface="Calibri"/>
                <a:cs typeface="Calibri"/>
              </a:rPr>
              <a:t>us</a:t>
            </a:r>
            <a:r>
              <a:rPr dirty="0" sz="2400" spc="-13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181818"/>
                </a:solidFill>
                <a:latin typeface="Calibri"/>
                <a:cs typeface="Calibri"/>
              </a:rPr>
              <a:t>predict</a:t>
            </a:r>
            <a:endParaRPr sz="2400">
              <a:latin typeface="Calibri"/>
              <a:cs typeface="Calibri"/>
            </a:endParaRPr>
          </a:p>
          <a:p>
            <a:pPr marL="692150">
              <a:lnSpc>
                <a:spcPts val="2835"/>
              </a:lnSpc>
            </a:pPr>
            <a:r>
              <a:rPr dirty="0" sz="2400">
                <a:solidFill>
                  <a:srgbClr val="282828"/>
                </a:solidFill>
                <a:latin typeface="Calibri"/>
                <a:cs typeface="Calibri"/>
              </a:rPr>
              <a:t>e</a:t>
            </a:r>
            <a:r>
              <a:rPr dirty="0" sz="2400" spc="65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1D1D1D"/>
                </a:solidFill>
                <a:latin typeface="Calibri"/>
                <a:cs typeface="Calibri"/>
              </a:rPr>
              <a:t>size.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143000"/>
            <a:ext cx="5991225" cy="4191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0325" y="1009650"/>
            <a:ext cx="5334000" cy="433387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20482" y="694531"/>
            <a:ext cx="215265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Var(mean)</a:t>
            </a:r>
            <a:r>
              <a:rPr dirty="0" sz="2350" spc="45">
                <a:latin typeface="Calibri"/>
                <a:cs typeface="Calibri"/>
              </a:rPr>
              <a:t> </a:t>
            </a:r>
            <a:r>
              <a:rPr dirty="0" sz="2350" spc="8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350" spc="-7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77892" y="1687115"/>
            <a:ext cx="2453640" cy="1044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84200" marR="5080" indent="-571500">
              <a:lnSpc>
                <a:spcPct val="139300"/>
              </a:lnSpc>
              <a:spcBef>
                <a:spcPts val="95"/>
              </a:spcBef>
            </a:pPr>
            <a:r>
              <a:rPr dirty="0" sz="2400" spc="-35">
                <a:solidFill>
                  <a:srgbClr val="181818"/>
                </a:solidFill>
                <a:latin typeface="Calibri"/>
                <a:cs typeface="Calibri"/>
              </a:rPr>
              <a:t>Var(mean)</a:t>
            </a:r>
            <a:r>
              <a:rPr dirty="0" sz="2400" spc="-7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400" spc="-80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400" spc="1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Var(fit) </a:t>
            </a:r>
            <a:r>
              <a:rPr dirty="0" sz="2400" spc="-10">
                <a:latin typeface="Calibri"/>
                <a:cs typeface="Calibri"/>
              </a:rPr>
              <a:t>Var(mean)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69066" y="689371"/>
            <a:ext cx="1724660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10">
                <a:latin typeface="Calibri"/>
                <a:cs typeface="Calibri"/>
              </a:rPr>
              <a:t>Var(fit)</a:t>
            </a:r>
            <a:r>
              <a:rPr dirty="0" sz="2400" spc="20"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575757"/>
                </a:solidFill>
                <a:latin typeface="Calibri"/>
                <a:cs typeface="Calibri"/>
              </a:rPr>
              <a:t>=</a:t>
            </a:r>
            <a:r>
              <a:rPr dirty="0" sz="2400" spc="-125">
                <a:solidFill>
                  <a:srgbClr val="575757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1A1A1A"/>
                </a:solidFill>
                <a:latin typeface="Calibri"/>
                <a:cs typeface="Calibri"/>
              </a:rPr>
              <a:t>11.1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9850" y="1009650"/>
            <a:ext cx="5324475" cy="43338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4625" y="1143000"/>
            <a:ext cx="1066800" cy="6953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0151" y="684212"/>
            <a:ext cx="2159000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80">
                <a:solidFill>
                  <a:srgbClr val="000000"/>
                </a:solidFill>
                <a:latin typeface="Calibri"/>
                <a:cs typeface="Calibri"/>
              </a:rPr>
              <a:t>Var(mean)</a:t>
            </a:r>
            <a:r>
              <a:rPr dirty="0" sz="2500" spc="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spc="10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500" spc="-13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500" spc="-20">
                <a:solidFill>
                  <a:srgbClr val="000000"/>
                </a:solidFill>
                <a:latin typeface="Calibri"/>
                <a:cs typeface="Calibri"/>
              </a:rPr>
              <a:t>11.1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36810" y="3475037"/>
            <a:ext cx="51625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i="1">
                <a:solidFill>
                  <a:srgbClr val="262626"/>
                </a:solidFill>
                <a:latin typeface="Calibri"/>
                <a:cs typeface="Calibri"/>
              </a:rPr>
              <a:t>R!</a:t>
            </a:r>
            <a:r>
              <a:rPr dirty="0" sz="2500" spc="-120" i="1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500" spc="-165" i="1">
                <a:solidFill>
                  <a:srgbClr val="525252"/>
                </a:solidFill>
                <a:latin typeface="Calibri"/>
                <a:cs typeface="Calibri"/>
              </a:rPr>
              <a:t>-</a:t>
            </a:r>
            <a:r>
              <a:rPr dirty="0" sz="2500" spc="-70" i="1">
                <a:solidFill>
                  <a:srgbClr val="525252"/>
                </a:solidFill>
                <a:latin typeface="Calibri"/>
                <a:cs typeface="Calibri"/>
              </a:rPr>
              <a:t>-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75487" y="1657574"/>
            <a:ext cx="2951480" cy="1076960"/>
          </a:xfrm>
          <a:prstGeom prst="rect">
            <a:avLst/>
          </a:prstGeom>
        </p:spPr>
        <p:txBody>
          <a:bodyPr wrap="square" lIns="0" tIns="180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505459" algn="l"/>
              </a:tabLst>
            </a:pPr>
            <a:r>
              <a:rPr dirty="0" sz="2400" spc="-475">
                <a:solidFill>
                  <a:srgbClr val="4F4F4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4F4F4F"/>
                </a:solidFill>
                <a:latin typeface="Calibri"/>
                <a:cs typeface="Calibri"/>
              </a:rPr>
              <a:t>	</a:t>
            </a:r>
            <a:r>
              <a:rPr dirty="0" sz="2400" spc="-30">
                <a:solidFill>
                  <a:srgbClr val="1F1F1F"/>
                </a:solidFill>
                <a:latin typeface="Calibri"/>
                <a:cs typeface="Calibri"/>
              </a:rPr>
              <a:t>Var(mean)</a:t>
            </a:r>
            <a:r>
              <a:rPr dirty="0" sz="2400" spc="-4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400" spc="-80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400" spc="1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Var(Èt)</a:t>
            </a:r>
            <a:endParaRPr sz="2400">
              <a:latin typeface="Calibri"/>
              <a:cs typeface="Calibri"/>
            </a:endParaRPr>
          </a:p>
          <a:p>
            <a:pPr marL="1086485">
              <a:lnSpc>
                <a:spcPct val="100000"/>
              </a:lnSpc>
              <a:spcBef>
                <a:spcPts val="1260"/>
              </a:spcBef>
            </a:pPr>
            <a:r>
              <a:rPr dirty="0" sz="2350" spc="-10">
                <a:latin typeface="Calibri"/>
                <a:cs typeface="Calibri"/>
              </a:rPr>
              <a:t>Var(mean)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08497" y="3089275"/>
            <a:ext cx="1399540" cy="1044575"/>
          </a:xfrm>
          <a:prstGeom prst="rect">
            <a:avLst/>
          </a:prstGeom>
        </p:spPr>
        <p:txBody>
          <a:bodyPr wrap="square" lIns="0" tIns="140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  <a:tabLst>
                <a:tab pos="840740" algn="l"/>
              </a:tabLst>
            </a:pPr>
            <a:r>
              <a:rPr dirty="0" sz="2500" spc="-60">
                <a:latin typeface="Calibri"/>
                <a:cs typeface="Calibri"/>
              </a:rPr>
              <a:t>11.1</a:t>
            </a:r>
            <a:r>
              <a:rPr dirty="0" sz="2500" spc="-70">
                <a:latin typeface="Calibri"/>
                <a:cs typeface="Calibri"/>
              </a:rPr>
              <a:t> </a:t>
            </a:r>
            <a:r>
              <a:rPr dirty="0" sz="2500" spc="-50">
                <a:solidFill>
                  <a:srgbClr val="4D4D4D"/>
                </a:solidFill>
                <a:latin typeface="Calibri"/>
                <a:cs typeface="Calibri"/>
              </a:rPr>
              <a:t>-</a:t>
            </a:r>
            <a:r>
              <a:rPr dirty="0" sz="2500">
                <a:solidFill>
                  <a:srgbClr val="4D4D4D"/>
                </a:solidFill>
                <a:latin typeface="Calibri"/>
                <a:cs typeface="Calibri"/>
              </a:rPr>
              <a:t>	</a:t>
            </a:r>
            <a:r>
              <a:rPr dirty="0" sz="2500" spc="-25">
                <a:solidFill>
                  <a:srgbClr val="0F0F0F"/>
                </a:solidFill>
                <a:latin typeface="Calibri"/>
                <a:cs typeface="Calibri"/>
              </a:rPr>
              <a:t>11.1</a:t>
            </a:r>
            <a:endParaRPr sz="25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  <a:spcBef>
                <a:spcPts val="1015"/>
              </a:spcBef>
            </a:pPr>
            <a:r>
              <a:rPr dirty="0" sz="2500" spc="-20">
                <a:latin typeface="Calibri"/>
                <a:cs typeface="Calibri"/>
              </a:rPr>
              <a:t>11.1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99226" y="4485481"/>
            <a:ext cx="147320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2350" spc="85">
                <a:solidFill>
                  <a:srgbClr val="212121"/>
                </a:solidFill>
                <a:latin typeface="Calibri"/>
                <a:cs typeface="Calibri"/>
              </a:rPr>
              <a:t>R</a:t>
            </a:r>
            <a:r>
              <a:rPr dirty="0" baseline="21241" sz="2550" spc="127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r>
              <a:rPr dirty="0" baseline="21241" sz="2550" spc="7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 spc="80">
                <a:solidFill>
                  <a:srgbClr val="505050"/>
                </a:solidFill>
                <a:latin typeface="Calibri"/>
                <a:cs typeface="Calibri"/>
              </a:rPr>
              <a:t>=</a:t>
            </a:r>
            <a:r>
              <a:rPr dirty="0" sz="2350" spc="35">
                <a:solidFill>
                  <a:srgbClr val="50505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3D3D3D"/>
                </a:solidFill>
                <a:latin typeface="Calibri"/>
                <a:cs typeface="Calibri"/>
              </a:rPr>
              <a:t>0</a:t>
            </a:r>
            <a:r>
              <a:rPr dirty="0" sz="2350" spc="-3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4F4F4F"/>
                </a:solidFill>
                <a:latin typeface="Calibri"/>
                <a:cs typeface="Calibri"/>
              </a:rPr>
              <a:t>=</a:t>
            </a:r>
            <a:r>
              <a:rPr dirty="0" sz="2350" spc="114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2350" spc="50">
                <a:solidFill>
                  <a:srgbClr val="2A2A2A"/>
                </a:solidFill>
                <a:latin typeface="Calibri"/>
                <a:cs typeface="Calibri"/>
              </a:rPr>
              <a:t>0Ø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468901" y="684212"/>
            <a:ext cx="171323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65">
                <a:solidFill>
                  <a:srgbClr val="2B2B2B"/>
                </a:solidFill>
                <a:latin typeface="Calibri"/>
                <a:cs typeface="Calibri"/>
              </a:rPr>
              <a:t>Var(fit)</a:t>
            </a:r>
            <a:r>
              <a:rPr dirty="0" sz="2500" spc="-20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dirty="0" sz="2500" spc="100">
                <a:solidFill>
                  <a:srgbClr val="565656"/>
                </a:solidFill>
                <a:latin typeface="Calibri"/>
                <a:cs typeface="Calibri"/>
              </a:rPr>
              <a:t>=</a:t>
            </a:r>
            <a:r>
              <a:rPr dirty="0" sz="2500" spc="-6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2500" spc="-40">
                <a:solidFill>
                  <a:srgbClr val="232323"/>
                </a:solidFill>
                <a:latin typeface="Calibri"/>
                <a:cs typeface="Calibri"/>
              </a:rPr>
              <a:t>11.1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009650"/>
            <a:ext cx="11553825" cy="43338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007" y="694531"/>
            <a:ext cx="2131060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Var(mean)</a:t>
            </a:r>
            <a:r>
              <a:rPr dirty="0" sz="2350" spc="4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D5D5D"/>
                </a:solidFill>
                <a:latin typeface="Calibri"/>
                <a:cs typeface="Calibri"/>
              </a:rPr>
              <a:t>=</a:t>
            </a:r>
            <a:r>
              <a:rPr dirty="0" sz="2350" spc="5">
                <a:solidFill>
                  <a:srgbClr val="5D5D5D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000000"/>
                </a:solidFill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78057" y="1823243"/>
            <a:ext cx="245237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Var(mean)</a:t>
            </a:r>
            <a:r>
              <a:rPr dirty="0" sz="2350" spc="-8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765">
                <a:solidFill>
                  <a:srgbClr val="494949"/>
                </a:solidFill>
                <a:latin typeface="Calibri"/>
                <a:cs typeface="Calibri"/>
              </a:rPr>
              <a:t>—</a:t>
            </a:r>
            <a:r>
              <a:rPr dirty="0" sz="2350" spc="2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A1A1A"/>
                </a:solidFill>
                <a:latin typeface="Calibri"/>
                <a:cs typeface="Calibri"/>
              </a:rPr>
              <a:t>Var(fit)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478757" y="694531"/>
            <a:ext cx="169291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Var(fit)</a:t>
            </a:r>
            <a:r>
              <a:rPr dirty="0" sz="2350" spc="7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25252"/>
                </a:solidFill>
                <a:latin typeface="Calibri"/>
                <a:cs typeface="Calibri"/>
              </a:rPr>
              <a:t>=</a:t>
            </a:r>
            <a:r>
              <a:rPr dirty="0" sz="2350" spc="-5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212121"/>
                </a:solidFill>
                <a:latin typeface="Calibri"/>
                <a:cs typeface="Calibri"/>
              </a:rPr>
              <a:t>11.1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38851" y="3228181"/>
            <a:ext cx="6801484" cy="31832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593215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11.1</a:t>
            </a:r>
            <a:r>
              <a:rPr dirty="0" sz="2350" spc="-95">
                <a:latin typeface="Calibri"/>
                <a:cs typeface="Calibri"/>
              </a:rPr>
              <a:t> </a:t>
            </a:r>
            <a:r>
              <a:rPr dirty="0" sz="2350" spc="-850">
                <a:solidFill>
                  <a:srgbClr val="444444"/>
                </a:solidFill>
                <a:latin typeface="Calibri"/>
                <a:cs typeface="Calibri"/>
              </a:rPr>
              <a:t>—</a:t>
            </a:r>
            <a:r>
              <a:rPr dirty="0" sz="2350" spc="95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2A2A2A"/>
                </a:solidFill>
                <a:latin typeface="Calibri"/>
                <a:cs typeface="Calibri"/>
              </a:rPr>
              <a:t>1</a:t>
            </a:r>
            <a:r>
              <a:rPr dirty="0" sz="2350" spc="-20">
                <a:latin typeface="Calibri"/>
                <a:cs typeface="Calibri"/>
              </a:rPr>
              <a:t>1.1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95"/>
              </a:spcBef>
            </a:pPr>
            <a:endParaRPr sz="2350">
              <a:latin typeface="Calibri"/>
              <a:cs typeface="Calibri"/>
            </a:endParaRPr>
          </a:p>
          <a:p>
            <a:pPr marL="519430">
              <a:lnSpc>
                <a:spcPct val="100000"/>
              </a:lnSpc>
            </a:pPr>
            <a:r>
              <a:rPr dirty="0" sz="2400" spc="85">
                <a:latin typeface="Courier New"/>
                <a:cs typeface="Courier New"/>
              </a:rPr>
              <a:t>R'=0=0%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2400">
              <a:latin typeface="Courier New"/>
              <a:cs typeface="Courier New"/>
            </a:endParaRPr>
          </a:p>
          <a:p>
            <a:pPr marL="1718310" marR="5080" indent="-1706245">
              <a:lnSpc>
                <a:spcPct val="101099"/>
              </a:lnSpc>
            </a:pP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In</a:t>
            </a:r>
            <a:r>
              <a:rPr dirty="0" sz="2350" spc="7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this</a:t>
            </a:r>
            <a:r>
              <a:rPr dirty="0" sz="2350" spc="-1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case,</a:t>
            </a:r>
            <a:r>
              <a:rPr dirty="0" sz="2350" spc="3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4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weight</a:t>
            </a:r>
            <a:r>
              <a:rPr dirty="0" sz="2350" spc="13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doesn't</a:t>
            </a:r>
            <a:r>
              <a:rPr dirty="0" sz="2350" spc="11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“explain“</a:t>
            </a:r>
            <a:r>
              <a:rPr dirty="0" sz="2350" spc="145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any</a:t>
            </a:r>
            <a:r>
              <a:rPr dirty="0" sz="2350" spc="9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of </a:t>
            </a:r>
            <a:r>
              <a:rPr dirty="0" sz="2350" spc="-25">
                <a:solidFill>
                  <a:srgbClr val="1F1F1F"/>
                </a:solidFill>
                <a:latin typeface="Calibri"/>
                <a:cs typeface="Calibri"/>
              </a:rPr>
              <a:t>the </a:t>
            </a:r>
            <a:r>
              <a:rPr dirty="0" sz="2350">
                <a:latin typeface="Calibri"/>
                <a:cs typeface="Calibri"/>
              </a:rPr>
              <a:t>variation</a:t>
            </a:r>
            <a:r>
              <a:rPr dirty="0" sz="2350" spc="90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around</a:t>
            </a:r>
            <a:r>
              <a:rPr dirty="0" sz="2350" spc="60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the</a:t>
            </a:r>
            <a:r>
              <a:rPr dirty="0" sz="2350" spc="-1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mean.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352550"/>
            <a:ext cx="4448175" cy="3981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310" y="689371"/>
            <a:ext cx="1166495" cy="3949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25">
                <a:solidFill>
                  <a:srgbClr val="000000"/>
                </a:solidFill>
                <a:latin typeface="Calibri"/>
                <a:cs typeface="Calibri"/>
              </a:rPr>
              <a:t>SS(mean)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43635" y="1794271"/>
            <a:ext cx="3218815" cy="2223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20"/>
              </a:spcBef>
            </a:pPr>
            <a:r>
              <a:rPr dirty="0" sz="2400">
                <a:latin typeface="Calibri"/>
                <a:cs typeface="Calibri"/>
              </a:rPr>
              <a:t>When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F0F0F"/>
                </a:solidFill>
                <a:latin typeface="Calibri"/>
                <a:cs typeface="Calibri"/>
              </a:rPr>
              <a:t>calculating </a:t>
            </a:r>
            <a:r>
              <a:rPr dirty="0" sz="2400">
                <a:latin typeface="Calibri"/>
                <a:cs typeface="Calibri"/>
              </a:rPr>
              <a:t>SS{mean),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F0F0F"/>
                </a:solidFill>
                <a:latin typeface="Calibri"/>
                <a:cs typeface="Calibri"/>
              </a:rPr>
              <a:t>we</a:t>
            </a:r>
            <a:r>
              <a:rPr dirty="0" sz="2400" spc="-9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C0C0C"/>
                </a:solidFill>
                <a:latin typeface="Calibri"/>
                <a:cs typeface="Calibri"/>
              </a:rPr>
              <a:t>collapsed </a:t>
            </a:r>
            <a:r>
              <a:rPr dirty="0" sz="240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dirty="0" sz="2400" spc="-13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points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onto</a:t>
            </a:r>
            <a:r>
              <a:rPr dirty="0" sz="2400" spc="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60">
                <a:latin typeface="Calibri"/>
                <a:cs typeface="Calibri"/>
              </a:rPr>
              <a:t>y-</a:t>
            </a:r>
            <a:r>
              <a:rPr dirty="0" sz="2400" spc="-20">
                <a:latin typeface="Calibri"/>
                <a:cs typeface="Calibri"/>
              </a:rPr>
              <a:t>axis </a:t>
            </a:r>
            <a:r>
              <a:rPr dirty="0" sz="2400">
                <a:latin typeface="Calibri"/>
                <a:cs typeface="Calibri"/>
              </a:rPr>
              <a:t>just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emphasize</a:t>
            </a:r>
            <a:r>
              <a:rPr dirty="0" sz="2400" spc="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232323"/>
                </a:solidFill>
                <a:latin typeface="Calibri"/>
                <a:cs typeface="Calibri"/>
              </a:rPr>
              <a:t>fact </a:t>
            </a:r>
            <a:r>
              <a:rPr dirty="0" sz="2400">
                <a:latin typeface="Calibri"/>
                <a:cs typeface="Calibri"/>
              </a:rPr>
              <a:t>that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F0F0F"/>
                </a:solidFill>
                <a:latin typeface="Calibri"/>
                <a:cs typeface="Calibri"/>
              </a:rPr>
              <a:t>we</a:t>
            </a:r>
            <a:r>
              <a:rPr dirty="0" sz="2400" spc="-3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were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1C1C1C"/>
                </a:solidFill>
                <a:latin typeface="Calibri"/>
                <a:cs typeface="Calibri"/>
              </a:rPr>
              <a:t>ignoring </a:t>
            </a:r>
            <a:r>
              <a:rPr dirty="0" sz="2400">
                <a:solidFill>
                  <a:srgbClr val="181818"/>
                </a:solidFill>
                <a:latin typeface="Calibri"/>
                <a:cs typeface="Calibri"/>
              </a:rPr>
              <a:t>mouse</a:t>
            </a:r>
            <a:r>
              <a:rPr dirty="0" sz="2400" spc="-3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weight.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343025"/>
            <a:ext cx="11658600" cy="3990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654" y="694531"/>
            <a:ext cx="1163955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SS(mean)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716609" y="5519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latin typeface="Calibri"/>
                <a:cs typeface="Calibri"/>
              </a:rPr>
              <a:t>Mouse</a:t>
            </a:r>
            <a:r>
              <a:rPr dirty="0" sz="2250" spc="465"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0C0C0C"/>
                </a:solidFill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99968" y="989806"/>
            <a:ext cx="5200015" cy="13849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50"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C1C1C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  <a:p>
            <a:pPr algn="ctr" marR="1537335">
              <a:lnSpc>
                <a:spcPts val="2865"/>
              </a:lnSpc>
              <a:spcBef>
                <a:spcPts val="2155"/>
              </a:spcBef>
            </a:pPr>
            <a:r>
              <a:rPr dirty="0" sz="2400">
                <a:solidFill>
                  <a:srgbClr val="1C1C1C"/>
                </a:solidFill>
                <a:latin typeface="Calibri"/>
                <a:cs typeface="Calibri"/>
              </a:rPr>
              <a:t>But</a:t>
            </a:r>
            <a:r>
              <a:rPr dirty="0" sz="2400" spc="-6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11111"/>
                </a:solidFill>
                <a:latin typeface="Calibri"/>
                <a:cs typeface="Calibri"/>
              </a:rPr>
              <a:t>we</a:t>
            </a:r>
            <a:r>
              <a:rPr dirty="0" sz="2400" spc="-6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could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just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181818"/>
                </a:solidFill>
                <a:latin typeface="Calibri"/>
                <a:cs typeface="Calibri"/>
              </a:rPr>
              <a:t>draw</a:t>
            </a:r>
            <a:r>
              <a:rPr dirty="0" sz="2400" spc="3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82828"/>
                </a:solidFill>
                <a:latin typeface="Calibri"/>
                <a:cs typeface="Calibri"/>
              </a:rPr>
              <a:t>a</a:t>
            </a:r>
            <a:r>
              <a:rPr dirty="0" sz="2400" spc="-9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1F1F1F"/>
                </a:solidFill>
                <a:latin typeface="Calibri"/>
                <a:cs typeface="Calibri"/>
              </a:rPr>
              <a:t>line,</a:t>
            </a:r>
            <a:endParaRPr sz="2400">
              <a:latin typeface="Calibri"/>
              <a:cs typeface="Calibri"/>
            </a:endParaRPr>
          </a:p>
          <a:p>
            <a:pPr algn="ctr" marR="1530985">
              <a:lnSpc>
                <a:spcPts val="2865"/>
              </a:lnSpc>
            </a:pPr>
            <a:r>
              <a:rPr dirty="0" sz="2400" spc="-125" i="1">
                <a:latin typeface="Calibri"/>
                <a:cs typeface="Calibri"/>
              </a:rPr>
              <a:t>y</a:t>
            </a:r>
            <a:r>
              <a:rPr dirty="0" sz="2400" spc="-105" i="1">
                <a:latin typeface="Calibri"/>
                <a:cs typeface="Calibri"/>
              </a:rPr>
              <a:t> </a:t>
            </a:r>
            <a:r>
              <a:rPr dirty="0" sz="2400" spc="-1660" i="1">
                <a:solidFill>
                  <a:srgbClr val="797979"/>
                </a:solidFill>
                <a:latin typeface="Calibri"/>
                <a:cs typeface="Calibri"/>
              </a:rPr>
              <a:t>—</a:t>
            </a:r>
            <a:r>
              <a:rPr dirty="0" sz="2400" spc="-819" i="1">
                <a:solidFill>
                  <a:srgbClr val="797979"/>
                </a:solidFill>
                <a:latin typeface="Calibri"/>
                <a:cs typeface="Calibri"/>
              </a:rPr>
              <a:t>—</a:t>
            </a:r>
            <a:r>
              <a:rPr dirty="0" sz="2400">
                <a:solidFill>
                  <a:srgbClr val="111111"/>
                </a:solidFill>
                <a:latin typeface="Calibri"/>
                <a:cs typeface="Calibri"/>
              </a:rPr>
              <a:t>mean</a:t>
            </a:r>
            <a:r>
              <a:rPr dirty="0" sz="2400" spc="-10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161616"/>
                </a:solidFill>
                <a:latin typeface="Calibri"/>
                <a:cs typeface="Calibri"/>
              </a:rPr>
              <a:t>mouse</a:t>
            </a:r>
            <a:r>
              <a:rPr dirty="0" sz="2400" spc="5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1A1A1A"/>
                </a:solidFill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343025"/>
            <a:ext cx="11658600" cy="3990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654" y="694531"/>
            <a:ext cx="1163955" cy="382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10">
                <a:solidFill>
                  <a:srgbClr val="0F0F0F"/>
                </a:solidFill>
                <a:latin typeface="Calibri"/>
                <a:cs typeface="Calibri"/>
              </a:rPr>
              <a:t>SS(mean)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716609" y="5519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latin typeface="Calibri"/>
                <a:cs typeface="Calibri"/>
              </a:rPr>
              <a:t>Mouse</a:t>
            </a:r>
            <a:r>
              <a:rPr dirty="0" sz="2250" spc="465"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0C0C0C"/>
                </a:solidFill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74278" y="994965"/>
            <a:ext cx="5624830" cy="174434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solidFill>
                  <a:srgbClr val="0E0E0E"/>
                </a:solidFill>
                <a:latin typeface="Calibri"/>
                <a:cs typeface="Calibri"/>
              </a:rPr>
              <a:t>Mouse</a:t>
            </a:r>
            <a:r>
              <a:rPr dirty="0" sz="2250" spc="434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250" spc="-20">
                <a:solidFill>
                  <a:srgbClr val="1C1C1C"/>
                </a:solidFill>
                <a:latin typeface="Calibri"/>
                <a:cs typeface="Calibri"/>
              </a:rPr>
              <a:t>size</a:t>
            </a:r>
            <a:endParaRPr sz="2250">
              <a:latin typeface="Calibri"/>
              <a:cs typeface="Calibri"/>
            </a:endParaRPr>
          </a:p>
          <a:p>
            <a:pPr algn="ctr" marR="1110615">
              <a:lnSpc>
                <a:spcPct val="100000"/>
              </a:lnSpc>
              <a:spcBef>
                <a:spcPts val="2260"/>
              </a:spcBef>
            </a:pP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But</a:t>
            </a:r>
            <a:r>
              <a:rPr dirty="0" sz="2350" spc="10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we</a:t>
            </a:r>
            <a:r>
              <a:rPr dirty="0" sz="2350" spc="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could</a:t>
            </a:r>
            <a:r>
              <a:rPr dirty="0" sz="2350" spc="5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just</a:t>
            </a:r>
            <a:r>
              <a:rPr dirty="0" sz="2350" spc="-3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draw</a:t>
            </a:r>
            <a:r>
              <a:rPr dirty="0" sz="2350" spc="9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A2A2A"/>
                </a:solidFill>
                <a:latin typeface="Calibri"/>
                <a:cs typeface="Calibri"/>
              </a:rPr>
              <a:t>a</a:t>
            </a:r>
            <a:r>
              <a:rPr dirty="0" sz="2350" spc="-25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C1C1C"/>
                </a:solidFill>
                <a:latin typeface="Calibri"/>
                <a:cs typeface="Calibri"/>
              </a:rPr>
              <a:t>line,</a:t>
            </a:r>
            <a:endParaRPr sz="2350">
              <a:latin typeface="Calibri"/>
              <a:cs typeface="Calibri"/>
            </a:endParaRPr>
          </a:p>
          <a:p>
            <a:pPr algn="ctr" marR="1104900">
              <a:lnSpc>
                <a:spcPct val="100000"/>
              </a:lnSpc>
              <a:spcBef>
                <a:spcPts val="30"/>
              </a:spcBef>
            </a:pPr>
            <a:r>
              <a:rPr dirty="0" sz="2350" i="1">
                <a:latin typeface="Calibri"/>
                <a:cs typeface="Calibri"/>
              </a:rPr>
              <a:t>y</a:t>
            </a:r>
            <a:r>
              <a:rPr dirty="0" sz="2350" spc="-50" i="1"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6E6E6E"/>
                </a:solidFill>
                <a:latin typeface="Calibri"/>
                <a:cs typeface="Calibri"/>
              </a:rPr>
              <a:t>=</a:t>
            </a:r>
            <a:r>
              <a:rPr dirty="0" sz="2350" spc="5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mean</a:t>
            </a:r>
            <a:r>
              <a:rPr dirty="0" sz="2350" spc="5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mouse</a:t>
            </a:r>
            <a:r>
              <a:rPr dirty="0" sz="2350" spc="12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20">
                <a:solidFill>
                  <a:srgbClr val="1A1A1A"/>
                </a:solidFill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  <a:p>
            <a:pPr algn="ctr" marR="1122045">
              <a:lnSpc>
                <a:spcPct val="100000"/>
              </a:lnSpc>
              <a:spcBef>
                <a:spcPts val="70"/>
              </a:spcBef>
            </a:pP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r>
              <a:rPr dirty="0" sz="2350" spc="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calculate</a:t>
            </a:r>
            <a:r>
              <a:rPr dirty="0" sz="2350" spc="14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SS(mean)</a:t>
            </a:r>
            <a:r>
              <a:rPr dirty="0" sz="2350" spc="13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around</a:t>
            </a:r>
            <a:r>
              <a:rPr dirty="0" sz="2350" spc="14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61616"/>
                </a:solidFill>
                <a:latin typeface="Calibri"/>
                <a:cs typeface="Calibri"/>
              </a:rPr>
              <a:t>that.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475" y="1647825"/>
            <a:ext cx="4962525" cy="4991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1057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In</a:t>
            </a:r>
            <a:r>
              <a:rPr dirty="0" sz="2350" spc="5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this</a:t>
            </a:r>
            <a:r>
              <a:rPr dirty="0" sz="2350" spc="9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example,</a:t>
            </a:r>
            <a:r>
              <a:rPr dirty="0" sz="2350" spc="1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2350" spc="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applied</a:t>
            </a:r>
            <a:r>
              <a:rPr dirty="0" sz="2350" spc="-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90">
                <a:solidFill>
                  <a:srgbClr val="0F0F0F"/>
                </a:solidFill>
                <a:latin typeface="Calibri"/>
                <a:cs typeface="Calibri"/>
              </a:rPr>
              <a:t>R*</a:t>
            </a:r>
            <a:r>
              <a:rPr dirty="0" sz="2350" spc="2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to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dirty="0" sz="2350" spc="-1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simple</a:t>
            </a:r>
            <a:r>
              <a:rPr dirty="0" sz="2350" spc="1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equation</a:t>
            </a:r>
            <a:r>
              <a:rPr dirty="0" sz="2350" spc="7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for</a:t>
            </a:r>
            <a:r>
              <a:rPr dirty="0" sz="2350" spc="-1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a</a:t>
            </a:r>
            <a:r>
              <a:rPr dirty="0" sz="2350" spc="-2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line.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30026" y="6341070"/>
            <a:ext cx="1772920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Mouse</a:t>
            </a:r>
            <a:r>
              <a:rPr dirty="0" sz="2350" spc="17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30059" y="3647678"/>
            <a:ext cx="1387475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solidFill>
                  <a:srgbClr val="0E0E0E"/>
                </a:solidFill>
                <a:latin typeface="Calibri"/>
                <a:cs typeface="Calibri"/>
              </a:rPr>
              <a:t>Mouse</a:t>
            </a:r>
            <a:r>
              <a:rPr dirty="0" sz="2250" spc="434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250" spc="-20">
                <a:latin typeface="Calibri"/>
                <a:cs typeface="Calibri"/>
              </a:rPr>
              <a:t>size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02220" y="1037828"/>
            <a:ext cx="1784985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solidFill>
                  <a:srgbClr val="1C1C1C"/>
                </a:solidFill>
                <a:latin typeface="Calibri"/>
                <a:cs typeface="Calibri"/>
              </a:rPr>
              <a:t>y</a:t>
            </a:r>
            <a:r>
              <a:rPr dirty="0" sz="2250" spc="10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424242"/>
                </a:solidFill>
                <a:latin typeface="Calibri"/>
                <a:cs typeface="Calibri"/>
              </a:rPr>
              <a:t>=</a:t>
            </a:r>
            <a:r>
              <a:rPr dirty="0" sz="2250" spc="145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32323"/>
                </a:solidFill>
                <a:latin typeface="Calibri"/>
                <a:cs typeface="Calibri"/>
              </a:rPr>
              <a:t>0.1</a:t>
            </a:r>
            <a:r>
              <a:rPr dirty="0" sz="2250" spc="8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+</a:t>
            </a:r>
            <a:r>
              <a:rPr dirty="0" sz="2250" spc="165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0.78x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950" y="866775"/>
            <a:ext cx="4972050" cy="485775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15784" y="2857103"/>
            <a:ext cx="140081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 spc="55">
                <a:latin typeface="Calibri"/>
                <a:cs typeface="Calibri"/>
              </a:rPr>
              <a:t>Mouse</a:t>
            </a:r>
            <a:r>
              <a:rPr dirty="0" sz="2250" spc="165">
                <a:latin typeface="Calibri"/>
                <a:cs typeface="Calibri"/>
              </a:rPr>
              <a:t> </a:t>
            </a:r>
            <a:r>
              <a:rPr dirty="0" sz="2250" spc="-20">
                <a:latin typeface="Calibri"/>
                <a:cs typeface="Calibri"/>
              </a:rPr>
              <a:t>size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solidFill>
                  <a:srgbClr val="0F0F0F"/>
                </a:solidFill>
                <a:latin typeface="Calibri"/>
                <a:cs typeface="Calibri"/>
              </a:rPr>
              <a:t>Mou5e</a:t>
            </a:r>
            <a:r>
              <a:rPr dirty="0" sz="2250" spc="2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11851" rIns="0" bIns="0" rtlCol="0" vert="horz">
            <a:spAutoFit/>
          </a:bodyPr>
          <a:lstStyle/>
          <a:p>
            <a:pPr marL="83439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Third,</a:t>
            </a:r>
            <a:r>
              <a:rPr dirty="0" sz="2350" spc="4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rotate</a:t>
            </a:r>
            <a:r>
              <a:rPr dirty="0" sz="2350" spc="10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the</a:t>
            </a:r>
            <a:r>
              <a:rPr dirty="0" sz="2350" spc="-3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line</a:t>
            </a:r>
            <a:r>
              <a:rPr dirty="0" sz="2350" spc="4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a</a:t>
            </a:r>
            <a:r>
              <a:rPr dirty="0" sz="2350" spc="-3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little</a:t>
            </a:r>
            <a:r>
              <a:rPr dirty="0" sz="2350" spc="-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11111"/>
                </a:solidFill>
                <a:latin typeface="Calibri"/>
                <a:cs typeface="Calibri"/>
              </a:rPr>
              <a:t>bit...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475" y="1638300"/>
            <a:ext cx="4962525" cy="5010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1057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In</a:t>
            </a:r>
            <a:r>
              <a:rPr dirty="0" sz="2350" spc="6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this</a:t>
            </a:r>
            <a:r>
              <a:rPr dirty="0" sz="2350" spc="10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example,</a:t>
            </a:r>
            <a:r>
              <a:rPr dirty="0" sz="2350" spc="14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11111"/>
                </a:solidFill>
                <a:latin typeface="Calibri"/>
                <a:cs typeface="Calibri"/>
              </a:rPr>
              <a:t>we</a:t>
            </a:r>
            <a:r>
              <a:rPr dirty="0" sz="2350" spc="2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E0E0E"/>
                </a:solidFill>
                <a:latin typeface="Calibri"/>
                <a:cs typeface="Calibri"/>
              </a:rPr>
              <a:t>applied</a:t>
            </a:r>
            <a:r>
              <a:rPr dirty="0" sz="2350" spc="10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350" spc="50" i="1">
                <a:solidFill>
                  <a:srgbClr val="111111"/>
                </a:solidFill>
                <a:latin typeface="Calibri"/>
                <a:cs typeface="Calibri"/>
              </a:rPr>
              <a:t>R'</a:t>
            </a:r>
            <a:r>
              <a:rPr dirty="0" sz="2350" spc="200" i="1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to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a</a:t>
            </a:r>
            <a:r>
              <a:rPr dirty="0" sz="2350" spc="-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simple</a:t>
            </a:r>
            <a:r>
              <a:rPr dirty="0" sz="2350" spc="12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C0C0C"/>
                </a:solidFill>
                <a:latin typeface="Calibri"/>
                <a:cs typeface="Calibri"/>
              </a:rPr>
              <a:t>equation</a:t>
            </a:r>
            <a:r>
              <a:rPr dirty="0" sz="2350" spc="9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350" spc="-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dirty="0" sz="2350" spc="-1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A1A1A"/>
                </a:solidFill>
                <a:latin typeface="Calibri"/>
                <a:cs typeface="Calibri"/>
              </a:rPr>
              <a:t>line.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30026" y="6341070"/>
            <a:ext cx="1772920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350">
                <a:solidFill>
                  <a:srgbClr val="181818"/>
                </a:solidFill>
                <a:latin typeface="Calibri"/>
                <a:cs typeface="Calibri"/>
              </a:rPr>
              <a:t>Mouse</a:t>
            </a:r>
            <a:r>
              <a:rPr dirty="0" sz="2350" spc="17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weight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30059" y="2570956"/>
            <a:ext cx="4191635" cy="1447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0"/>
              </a:spcBef>
            </a:pPr>
            <a:r>
              <a:rPr dirty="0" sz="2350" spc="-85">
                <a:solidFill>
                  <a:srgbClr val="212121"/>
                </a:solidFill>
                <a:latin typeface="Calibri"/>
                <a:cs typeface="Calibri"/>
              </a:rPr>
              <a:t>R*</a:t>
            </a:r>
            <a:r>
              <a:rPr dirty="0" sz="2350" spc="-3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545454"/>
                </a:solidFill>
                <a:latin typeface="Calibri"/>
                <a:cs typeface="Calibri"/>
              </a:rPr>
              <a:t>=</a:t>
            </a:r>
            <a:r>
              <a:rPr dirty="0" sz="2350" spc="-2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31313"/>
                </a:solidFill>
                <a:latin typeface="Calibri"/>
                <a:cs typeface="Calibri"/>
              </a:rPr>
              <a:t>60%</a:t>
            </a:r>
            <a:endParaRPr sz="2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111111"/>
                </a:solidFill>
                <a:latin typeface="Calibri"/>
                <a:cs typeface="Calibri"/>
              </a:rPr>
              <a:t>Mouse</a:t>
            </a:r>
            <a:r>
              <a:rPr dirty="0" sz="2250" spc="434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250" spc="-20">
                <a:latin typeface="Calibri"/>
                <a:cs typeface="Calibri"/>
              </a:rPr>
              <a:t>size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02055" y="1027906"/>
            <a:ext cx="178816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y</a:t>
            </a:r>
            <a:r>
              <a:rPr dirty="0" sz="2350" spc="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4D4D4D"/>
                </a:solidFill>
                <a:latin typeface="Calibri"/>
                <a:cs typeface="Calibri"/>
              </a:rPr>
              <a:t>=</a:t>
            </a:r>
            <a:r>
              <a:rPr dirty="0" sz="2350" spc="50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12121"/>
                </a:solidFill>
                <a:latin typeface="Calibri"/>
                <a:cs typeface="Calibri"/>
              </a:rPr>
              <a:t>0.1</a:t>
            </a:r>
            <a:r>
              <a:rPr dirty="0" sz="2350" spc="-2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313131"/>
                </a:solidFill>
                <a:latin typeface="Calibri"/>
                <a:cs typeface="Calibri"/>
              </a:rPr>
              <a:t>+</a:t>
            </a:r>
            <a:r>
              <a:rPr dirty="0" sz="2350" spc="75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latin typeface="Calibri"/>
                <a:cs typeface="Calibri"/>
              </a:rPr>
              <a:t>0.78x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5688" y="118871"/>
            <a:ext cx="4483608" cy="8016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2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dirty="0" sz="2800" spc="60">
                <a:solidFill>
                  <a:srgbClr val="66FFFF"/>
                </a:solidFill>
                <a:latin typeface="Cambria"/>
                <a:cs typeface="Cambria"/>
              </a:rPr>
              <a:t>Simple</a:t>
            </a:r>
            <a:r>
              <a:rPr dirty="0" sz="2800" spc="19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Linear</a:t>
            </a:r>
            <a:r>
              <a:rPr dirty="0" sz="2800" spc="20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 spc="-1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106167" y="1066800"/>
            <a:ext cx="7924800" cy="4060190"/>
            <a:chOff x="2106167" y="1066800"/>
            <a:chExt cx="7924800" cy="406019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6167" y="1929383"/>
              <a:ext cx="612648" cy="64312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8127" y="1923288"/>
              <a:ext cx="3051048" cy="685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055" y="2331719"/>
              <a:ext cx="2685288" cy="6705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6944" y="1923288"/>
              <a:ext cx="3898392" cy="685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1175" y="2292096"/>
              <a:ext cx="6894576" cy="685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6167" y="1072895"/>
              <a:ext cx="612648" cy="64007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8127" y="1066800"/>
              <a:ext cx="6315456" cy="6858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1175" y="1432559"/>
              <a:ext cx="6355080" cy="6888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5311" y="3709416"/>
              <a:ext cx="612648" cy="64312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0319" y="3703320"/>
              <a:ext cx="7303008" cy="685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0319" y="4072127"/>
              <a:ext cx="4968239" cy="6858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17079" y="4072127"/>
              <a:ext cx="2127504" cy="6858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03008" y="4480559"/>
              <a:ext cx="1758696" cy="7010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60319" y="4440935"/>
              <a:ext cx="1627632" cy="6858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46247" y="4849367"/>
              <a:ext cx="1258824" cy="6705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55719" y="4440935"/>
              <a:ext cx="3093720" cy="6858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41008" y="4440935"/>
              <a:ext cx="560831" cy="6858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93408" y="4440935"/>
              <a:ext cx="484631" cy="6858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5311" y="2852927"/>
              <a:ext cx="612648" cy="64312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60319" y="2846832"/>
              <a:ext cx="6022848" cy="6858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1688" y="2846832"/>
              <a:ext cx="1859279" cy="6858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57615" y="3255264"/>
              <a:ext cx="1490472" cy="6705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0319" y="3215639"/>
              <a:ext cx="1499616" cy="68580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46247" y="3624072"/>
              <a:ext cx="1133855" cy="6705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24655" y="3215639"/>
              <a:ext cx="2895600" cy="6858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11823" y="3215639"/>
              <a:ext cx="560831" cy="6858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64223" y="3215639"/>
              <a:ext cx="484631" cy="685800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2272664" y="1127252"/>
            <a:ext cx="7552055" cy="376555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467995" marR="1130300" indent="-455295">
              <a:lnSpc>
                <a:spcPct val="100800"/>
              </a:lnSpc>
              <a:spcBef>
                <a:spcPts val="75"/>
              </a:spcBef>
              <a:buClr>
                <a:srgbClr val="66FFFF"/>
              </a:buClr>
              <a:buFont typeface="Wingdings"/>
              <a:buChar char=""/>
              <a:tabLst>
                <a:tab pos="469900" algn="l"/>
              </a:tabLst>
            </a:pPr>
            <a:r>
              <a:rPr dirty="0" sz="2400" spc="55">
                <a:solidFill>
                  <a:srgbClr val="FFFFFF"/>
                </a:solidFill>
                <a:latin typeface="Cambria"/>
                <a:cs typeface="Cambria"/>
              </a:rPr>
              <a:t>Managerial</a:t>
            </a:r>
            <a:r>
              <a:rPr dirty="0" sz="2400" spc="1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decisions</a:t>
            </a:r>
            <a:r>
              <a:rPr dirty="0" sz="2400" spc="1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often</a:t>
            </a:r>
            <a:r>
              <a:rPr dirty="0" sz="2400" spc="1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dirty="0" sz="2400" spc="1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based</a:t>
            </a:r>
            <a:r>
              <a:rPr dirty="0" sz="2400" spc="1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dirty="0" sz="2400" spc="1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relationship</a:t>
            </a:r>
            <a:r>
              <a:rPr dirty="0" sz="2400" spc="1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between</a:t>
            </a:r>
            <a:r>
              <a:rPr dirty="0" sz="2400" spc="1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two</a:t>
            </a:r>
            <a:r>
              <a:rPr dirty="0" sz="24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r>
              <a:rPr dirty="0" sz="2400" spc="1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dirty="0" sz="2400" spc="1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variables.</a:t>
            </a:r>
            <a:endParaRPr sz="2400">
              <a:latin typeface="Cambria"/>
              <a:cs typeface="Cambria"/>
            </a:endParaRPr>
          </a:p>
          <a:p>
            <a:pPr marL="467995" marR="590550" indent="-455295">
              <a:lnSpc>
                <a:spcPct val="100800"/>
              </a:lnSpc>
              <a:spcBef>
                <a:spcPts val="935"/>
              </a:spcBef>
              <a:buClr>
                <a:srgbClr val="66FFFF"/>
              </a:buClr>
              <a:buFont typeface="Wingdings"/>
              <a:buChar char=""/>
              <a:tabLst>
                <a:tab pos="469900" algn="l"/>
              </a:tabLst>
            </a:pP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Regression</a:t>
            </a:r>
            <a:r>
              <a:rPr dirty="0" u="heavy" sz="2400" spc="1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analysis</a:t>
            </a:r>
            <a:r>
              <a:rPr dirty="0" sz="24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dirty="0" sz="2400" spc="1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be</a:t>
            </a:r>
            <a:r>
              <a:rPr dirty="0" sz="2400" spc="1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used</a:t>
            </a:r>
            <a:r>
              <a:rPr dirty="0" sz="24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4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Cambria"/>
                <a:cs typeface="Cambria"/>
              </a:rPr>
              <a:t>develop</a:t>
            </a:r>
            <a:r>
              <a:rPr dirty="0" sz="24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an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equation</a:t>
            </a:r>
            <a:r>
              <a:rPr dirty="0" sz="24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Cambria"/>
                <a:cs typeface="Cambria"/>
              </a:rPr>
              <a:t>showing</a:t>
            </a:r>
            <a:r>
              <a:rPr dirty="0" sz="240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Cambria"/>
                <a:cs typeface="Cambria"/>
              </a:rPr>
              <a:t>how</a:t>
            </a:r>
            <a:r>
              <a:rPr dirty="0" sz="24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40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variables</a:t>
            </a:r>
            <a:r>
              <a:rPr dirty="0" sz="24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dirty="0" sz="240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related.</a:t>
            </a:r>
            <a:endParaRPr sz="2400">
              <a:latin typeface="Cambria"/>
              <a:cs typeface="Cambria"/>
            </a:endParaRPr>
          </a:p>
          <a:p>
            <a:pPr marL="477520" marR="5080" indent="-455295">
              <a:lnSpc>
                <a:spcPct val="100800"/>
              </a:lnSpc>
              <a:spcBef>
                <a:spcPts val="1465"/>
              </a:spcBef>
              <a:buClr>
                <a:srgbClr val="66FFFF"/>
              </a:buClr>
              <a:buFont typeface="Wingdings"/>
              <a:buChar char=""/>
              <a:tabLst>
                <a:tab pos="479425" algn="l"/>
              </a:tabLst>
            </a:pP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400" spc="1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dirty="0" sz="2400" spc="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being</a:t>
            </a:r>
            <a:r>
              <a:rPr dirty="0" sz="2400" spc="1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predicted</a:t>
            </a:r>
            <a:r>
              <a:rPr dirty="0" sz="2400" spc="1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dirty="0" sz="2400" spc="1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called</a:t>
            </a:r>
            <a:r>
              <a:rPr dirty="0" sz="2400" spc="1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400" spc="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u="heavy" sz="24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dependent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variable</a:t>
            </a:r>
            <a:r>
              <a:rPr dirty="0" sz="2400" spc="1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2400" spc="1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dirty="0" sz="2400" spc="1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denoted</a:t>
            </a:r>
            <a:r>
              <a:rPr dirty="0" sz="2400" spc="1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dirty="0" sz="2400" spc="1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80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sz="2400" spc="8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  <a:p>
            <a:pPr marL="477520" marR="171450" indent="-455295">
              <a:lnSpc>
                <a:spcPct val="100800"/>
              </a:lnSpc>
              <a:spcBef>
                <a:spcPts val="940"/>
              </a:spcBef>
              <a:buClr>
                <a:srgbClr val="66FFFF"/>
              </a:buClr>
              <a:buFont typeface="Wingdings"/>
              <a:buChar char=""/>
              <a:tabLst>
                <a:tab pos="479425" algn="l"/>
              </a:tabLst>
            </a:pP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4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variables</a:t>
            </a:r>
            <a:r>
              <a:rPr dirty="0" sz="2400" spc="1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being</a:t>
            </a:r>
            <a:r>
              <a:rPr dirty="0" sz="24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used</a:t>
            </a:r>
            <a:r>
              <a:rPr dirty="0" sz="2400" spc="1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4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predict</a:t>
            </a:r>
            <a:r>
              <a:rPr dirty="0" sz="2400" spc="1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4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Cambria"/>
                <a:cs typeface="Cambria"/>
              </a:rPr>
              <a:t>value</a:t>
            </a:r>
            <a:r>
              <a:rPr dirty="0" sz="24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dirty="0" sz="24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dependent</a:t>
            </a:r>
            <a:r>
              <a:rPr dirty="0" sz="2400" spc="1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dirty="0" sz="2400" spc="1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dirty="0" sz="2400" spc="1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called</a:t>
            </a:r>
            <a:r>
              <a:rPr dirty="0" sz="2400" spc="1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400" spc="1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u="heavy" sz="24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independent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variables</a:t>
            </a:r>
            <a:r>
              <a:rPr dirty="0" sz="2400" spc="1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2400" spc="1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dirty="0" sz="2400" spc="1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denoted</a:t>
            </a:r>
            <a:r>
              <a:rPr dirty="0" sz="2400" spc="1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dirty="0" sz="2400" spc="1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90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2400" spc="9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5688" y="118871"/>
            <a:ext cx="4483608" cy="8016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2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dirty="0" sz="2800" spc="60">
                <a:solidFill>
                  <a:srgbClr val="66FFFF"/>
                </a:solidFill>
                <a:latin typeface="Cambria"/>
                <a:cs typeface="Cambria"/>
              </a:rPr>
              <a:t>Simple</a:t>
            </a:r>
            <a:r>
              <a:rPr dirty="0" sz="2800" spc="19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Linear</a:t>
            </a:r>
            <a:r>
              <a:rPr dirty="0" sz="2800" spc="20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 spc="-1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106167" y="1066800"/>
            <a:ext cx="7812405" cy="2771140"/>
            <a:chOff x="2106167" y="1066800"/>
            <a:chExt cx="7812405" cy="27711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6167" y="1929383"/>
              <a:ext cx="612648" cy="64312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8127" y="1923288"/>
              <a:ext cx="6516624" cy="685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1175" y="2292096"/>
              <a:ext cx="4727448" cy="685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6167" y="1072895"/>
              <a:ext cx="612648" cy="64007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8127" y="1066800"/>
              <a:ext cx="3669791" cy="685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4055" y="1475231"/>
              <a:ext cx="3294888" cy="6705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2639" y="1066800"/>
              <a:ext cx="3907536" cy="6858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1175" y="1432559"/>
              <a:ext cx="5422391" cy="6888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5311" y="2788920"/>
              <a:ext cx="612648" cy="6431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0319" y="2782823"/>
              <a:ext cx="6242304" cy="685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0319" y="3151632"/>
              <a:ext cx="4660391" cy="6858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2279" y="3151632"/>
              <a:ext cx="3029712" cy="6858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98208" y="3560064"/>
              <a:ext cx="2657855" cy="6705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30511" y="3151632"/>
              <a:ext cx="487679" cy="685800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2272664" y="1127252"/>
            <a:ext cx="7439025" cy="247650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467995" marR="132080" indent="-455295">
              <a:lnSpc>
                <a:spcPct val="100800"/>
              </a:lnSpc>
              <a:spcBef>
                <a:spcPts val="75"/>
              </a:spcBef>
              <a:buClr>
                <a:srgbClr val="66FFFF"/>
              </a:buClr>
              <a:buFont typeface="Wingdings"/>
              <a:buChar char=""/>
              <a:tabLst>
                <a:tab pos="469900" algn="l"/>
              </a:tabLst>
            </a:pPr>
            <a:r>
              <a:rPr dirty="0" u="heavy" sz="2400" spc="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Simple</a:t>
            </a:r>
            <a:r>
              <a:rPr dirty="0" u="heavy" sz="2400" spc="1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linear</a:t>
            </a:r>
            <a:r>
              <a:rPr dirty="0" u="heavy" sz="2400" spc="1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regression</a:t>
            </a:r>
            <a:r>
              <a:rPr dirty="0" sz="24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involves</a:t>
            </a:r>
            <a:r>
              <a:rPr dirty="0" sz="24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one</a:t>
            </a:r>
            <a:r>
              <a:rPr dirty="0" sz="2400" spc="17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independent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dirty="0" sz="2400" spc="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2400" spc="1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one</a:t>
            </a:r>
            <a:r>
              <a:rPr dirty="0" sz="2400" spc="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dependent</a:t>
            </a:r>
            <a:r>
              <a:rPr dirty="0" sz="2400" spc="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variable.</a:t>
            </a:r>
            <a:endParaRPr sz="2400">
              <a:latin typeface="Cambria"/>
              <a:cs typeface="Cambria"/>
            </a:endParaRPr>
          </a:p>
          <a:p>
            <a:pPr marL="467995" marR="856615" indent="-455295">
              <a:lnSpc>
                <a:spcPct val="100800"/>
              </a:lnSpc>
              <a:spcBef>
                <a:spcPts val="935"/>
              </a:spcBef>
              <a:buClr>
                <a:srgbClr val="66FFFF"/>
              </a:buClr>
              <a:buFont typeface="Wingdings"/>
              <a:buChar char=""/>
              <a:tabLst>
                <a:tab pos="469900" algn="l"/>
              </a:tabLst>
            </a:pP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4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relationship</a:t>
            </a:r>
            <a:r>
              <a:rPr dirty="0" sz="2400" spc="1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between</a:t>
            </a:r>
            <a:r>
              <a:rPr dirty="0" sz="24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4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two</a:t>
            </a:r>
            <a:r>
              <a:rPr dirty="0" sz="24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variables</a:t>
            </a:r>
            <a:r>
              <a:rPr dirty="0" sz="2400" spc="1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is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approximated</a:t>
            </a:r>
            <a:r>
              <a:rPr dirty="0" sz="2400" spc="2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dirty="0" sz="2400" spc="2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400" spc="2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straight</a:t>
            </a:r>
            <a:r>
              <a:rPr dirty="0" sz="2400" spc="229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line.</a:t>
            </a:r>
            <a:endParaRPr sz="2400">
              <a:latin typeface="Cambria"/>
              <a:cs typeface="Cambria"/>
            </a:endParaRPr>
          </a:p>
          <a:p>
            <a:pPr marL="477520" marR="5080" indent="-455295">
              <a:lnSpc>
                <a:spcPct val="100800"/>
              </a:lnSpc>
              <a:spcBef>
                <a:spcPts val="965"/>
              </a:spcBef>
              <a:buClr>
                <a:srgbClr val="66FFFF"/>
              </a:buClr>
              <a:buFont typeface="Wingdings"/>
              <a:buChar char=""/>
              <a:tabLst>
                <a:tab pos="479425" algn="l"/>
              </a:tabLst>
            </a:pP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Regression</a:t>
            </a:r>
            <a:r>
              <a:rPr dirty="0" sz="24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dirty="0" sz="2400" spc="17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Cambria"/>
                <a:cs typeface="Cambria"/>
              </a:rPr>
              <a:t>involving</a:t>
            </a:r>
            <a:r>
              <a:rPr dirty="0" sz="24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two</a:t>
            </a:r>
            <a:r>
              <a:rPr dirty="0" sz="24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r>
              <a:rPr dirty="0" sz="24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more </a:t>
            </a:r>
            <a:r>
              <a:rPr dirty="0" sz="2400" spc="-2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independent</a:t>
            </a:r>
            <a:r>
              <a:rPr dirty="0" sz="2400" spc="2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variables</a:t>
            </a:r>
            <a:r>
              <a:rPr dirty="0" sz="2400" spc="2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dirty="0" sz="2400" spc="2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called</a:t>
            </a:r>
            <a:r>
              <a:rPr dirty="0" sz="2400" spc="2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u="heavy" sz="2400" spc="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multiple</a:t>
            </a:r>
            <a:r>
              <a:rPr dirty="0" u="heavy" sz="2400" spc="2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sz="24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regression</a:t>
            </a:r>
            <a:r>
              <a:rPr dirty="0" sz="2400" spc="-1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0496" y="1670304"/>
            <a:ext cx="2731007" cy="8473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5688" y="118871"/>
            <a:ext cx="5998464" cy="801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2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dirty="0" sz="2800" spc="60">
                <a:solidFill>
                  <a:srgbClr val="66FFFF"/>
                </a:solidFill>
                <a:latin typeface="Cambria"/>
                <a:cs typeface="Cambria"/>
              </a:rPr>
              <a:t>Simple</a:t>
            </a:r>
            <a:r>
              <a:rPr dirty="0" sz="2800" spc="23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Linear</a:t>
            </a:r>
            <a:r>
              <a:rPr dirty="0" sz="2800" spc="23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r>
              <a:rPr dirty="0" sz="2800" spc="23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 spc="-10">
                <a:solidFill>
                  <a:srgbClr val="66FFFF"/>
                </a:solidFill>
                <a:latin typeface="Cambria"/>
                <a:cs typeface="Cambria"/>
              </a:rPr>
              <a:t>Equation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042160" y="1042416"/>
            <a:ext cx="7806055" cy="3517900"/>
            <a:chOff x="2042160" y="1042416"/>
            <a:chExt cx="7806055" cy="35179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6272" y="1179576"/>
              <a:ext cx="445007" cy="4419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0592" y="1042416"/>
              <a:ext cx="996695" cy="6888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8856" y="1042416"/>
              <a:ext cx="4898136" cy="6888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8688" y="1453896"/>
              <a:ext cx="4538471" cy="6705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4760" y="1042416"/>
              <a:ext cx="701040" cy="6888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2160" y="3694176"/>
              <a:ext cx="743712" cy="86563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3576" y="3810000"/>
              <a:ext cx="597408" cy="6858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9504" y="3810000"/>
              <a:ext cx="512064" cy="685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90088" y="3810000"/>
              <a:ext cx="563879" cy="685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2488" y="3810000"/>
              <a:ext cx="3822191" cy="6858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3200" y="3810000"/>
              <a:ext cx="563879" cy="6858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81800" y="3810000"/>
              <a:ext cx="1935479" cy="6858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05800" y="3810000"/>
              <a:ext cx="563879" cy="6858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34400" y="3810000"/>
              <a:ext cx="1228344" cy="6858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2160" y="3264408"/>
              <a:ext cx="743712" cy="86563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03576" y="3355848"/>
              <a:ext cx="576072" cy="6858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35224" y="3563111"/>
              <a:ext cx="384048" cy="46634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48000" y="3380232"/>
              <a:ext cx="4885944" cy="6858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42160" y="2816351"/>
              <a:ext cx="743712" cy="86258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03576" y="2904744"/>
              <a:ext cx="576072" cy="6858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35224" y="3112008"/>
              <a:ext cx="384048" cy="46634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48000" y="2929127"/>
              <a:ext cx="1203960" cy="68580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40480" y="2929127"/>
              <a:ext cx="563879" cy="68580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69080" y="2929127"/>
              <a:ext cx="4578096" cy="6858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42160" y="2380488"/>
              <a:ext cx="743712" cy="86258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03576" y="2493263"/>
              <a:ext cx="7144511" cy="68884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71288" y="1767840"/>
              <a:ext cx="594360" cy="68580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57216" y="1767840"/>
              <a:ext cx="512063" cy="6858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57800" y="1767840"/>
              <a:ext cx="563879" cy="68580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10200" y="1767840"/>
              <a:ext cx="847344" cy="68580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49112" y="1767840"/>
              <a:ext cx="563879" cy="67360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65519" y="1950719"/>
              <a:ext cx="384048" cy="46634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81344" y="1767840"/>
              <a:ext cx="670559" cy="68580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40424" y="1767840"/>
              <a:ext cx="563879" cy="67360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56831" y="1950719"/>
              <a:ext cx="387096" cy="46634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96456" y="1767840"/>
              <a:ext cx="560831" cy="685800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2259964" y="1105915"/>
            <a:ext cx="5866765" cy="3171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0" indent="-342265">
              <a:lnSpc>
                <a:spcPct val="100000"/>
              </a:lnSpc>
              <a:spcBef>
                <a:spcPts val="100"/>
              </a:spcBef>
              <a:buClr>
                <a:srgbClr val="66FFFF"/>
              </a:buClr>
              <a:buSzPct val="75000"/>
              <a:buFont typeface="Lucida Sans Unicode"/>
              <a:buChar char="■"/>
              <a:tabLst>
                <a:tab pos="381000" algn="l"/>
              </a:tabLst>
            </a:pP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400" spc="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simple</a:t>
            </a:r>
            <a:r>
              <a:rPr dirty="0" u="heavy" sz="2400" spc="1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linear</a:t>
            </a:r>
            <a:r>
              <a:rPr dirty="0" u="heavy" sz="2400" spc="1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regression</a:t>
            </a:r>
            <a:r>
              <a:rPr dirty="0" u="heavy" sz="2400" spc="1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equation</a:t>
            </a:r>
            <a:r>
              <a:rPr dirty="0" sz="2400" spc="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is:</a:t>
            </a:r>
            <a:endParaRPr sz="2400">
              <a:latin typeface="Cambria"/>
              <a:cs typeface="Cambria"/>
            </a:endParaRPr>
          </a:p>
          <a:p>
            <a:pPr marL="2901950">
              <a:lnSpc>
                <a:spcPct val="100000"/>
              </a:lnSpc>
              <a:spcBef>
                <a:spcPts val="2805"/>
              </a:spcBef>
            </a:pPr>
            <a:r>
              <a:rPr dirty="0" sz="2400" i="1">
                <a:latin typeface="Cambria"/>
                <a:cs typeface="Cambria"/>
              </a:rPr>
              <a:t>E</a:t>
            </a:r>
            <a:r>
              <a:rPr dirty="0" sz="2400">
                <a:latin typeface="Cambria"/>
                <a:cs typeface="Cambria"/>
              </a:rPr>
              <a:t>(</a:t>
            </a:r>
            <a:r>
              <a:rPr dirty="0" sz="2400" i="1">
                <a:latin typeface="Cambria"/>
                <a:cs typeface="Cambria"/>
              </a:rPr>
              <a:t>y</a:t>
            </a:r>
            <a:r>
              <a:rPr dirty="0" sz="2400">
                <a:latin typeface="Cambria"/>
                <a:cs typeface="Cambria"/>
              </a:rPr>
              <a:t>)</a:t>
            </a:r>
            <a:r>
              <a:rPr dirty="0" sz="2400" spc="50">
                <a:latin typeface="Cambria"/>
                <a:cs typeface="Cambria"/>
              </a:rPr>
              <a:t> </a:t>
            </a:r>
            <a:r>
              <a:rPr dirty="0" sz="2400" spc="114">
                <a:latin typeface="Cambria"/>
                <a:cs typeface="Cambria"/>
              </a:rPr>
              <a:t>=</a:t>
            </a:r>
            <a:r>
              <a:rPr dirty="0" sz="2400" spc="340" i="1">
                <a:latin typeface="Calibri"/>
                <a:cs typeface="Calibri"/>
              </a:rPr>
              <a:t>  </a:t>
            </a:r>
            <a:r>
              <a:rPr dirty="0" baseline="-17361" sz="2400">
                <a:latin typeface="Cambria"/>
                <a:cs typeface="Cambria"/>
              </a:rPr>
              <a:t>0</a:t>
            </a:r>
            <a:r>
              <a:rPr dirty="0" baseline="-17361" sz="2400" spc="345">
                <a:latin typeface="Cambria"/>
                <a:cs typeface="Cambria"/>
              </a:rPr>
              <a:t> </a:t>
            </a:r>
            <a:r>
              <a:rPr dirty="0" sz="2400" spc="114">
                <a:latin typeface="Cambria"/>
                <a:cs typeface="Cambria"/>
              </a:rPr>
              <a:t>+</a:t>
            </a:r>
            <a:r>
              <a:rPr dirty="0" sz="2400" spc="335" i="1">
                <a:latin typeface="Calibri"/>
                <a:cs typeface="Calibri"/>
              </a:rPr>
              <a:t>  </a:t>
            </a:r>
            <a:r>
              <a:rPr dirty="0" baseline="-17361" sz="2400" spc="-37">
                <a:latin typeface="Cambria"/>
                <a:cs typeface="Cambria"/>
              </a:rPr>
              <a:t>1</a:t>
            </a:r>
            <a:r>
              <a:rPr dirty="0" sz="2400" spc="-25" i="1">
                <a:latin typeface="Cambria"/>
                <a:cs typeface="Cambria"/>
              </a:rPr>
              <a:t>x</a:t>
            </a:r>
            <a:endParaRPr sz="2400">
              <a:latin typeface="Cambria"/>
              <a:cs typeface="Cambria"/>
            </a:endParaRPr>
          </a:p>
          <a:p>
            <a:pPr marL="25400">
              <a:lnSpc>
                <a:spcPts val="3504"/>
              </a:lnSpc>
              <a:spcBef>
                <a:spcPts val="2260"/>
              </a:spcBef>
            </a:pPr>
            <a:r>
              <a:rPr dirty="0" sz="3000" spc="440">
                <a:solidFill>
                  <a:srgbClr val="66FFFF"/>
                </a:solidFill>
                <a:latin typeface="Cambria"/>
                <a:cs typeface="Cambria"/>
              </a:rPr>
              <a:t>•</a:t>
            </a:r>
            <a:endParaRPr sz="3000">
              <a:latin typeface="Cambria"/>
              <a:cs typeface="Cambria"/>
            </a:endParaRPr>
          </a:p>
          <a:p>
            <a:pPr marL="25400">
              <a:lnSpc>
                <a:spcPts val="3479"/>
              </a:lnSpc>
            </a:pPr>
            <a:r>
              <a:rPr dirty="0" sz="3000" spc="440">
                <a:solidFill>
                  <a:srgbClr val="66FFFF"/>
                </a:solidFill>
                <a:latin typeface="Cambria"/>
                <a:cs typeface="Cambria"/>
              </a:rPr>
              <a:t>•</a:t>
            </a:r>
            <a:endParaRPr sz="3000">
              <a:latin typeface="Cambria"/>
              <a:cs typeface="Cambria"/>
            </a:endParaRPr>
          </a:p>
          <a:p>
            <a:pPr marL="25400">
              <a:lnSpc>
                <a:spcPts val="3470"/>
              </a:lnSpc>
            </a:pPr>
            <a:r>
              <a:rPr dirty="0" sz="3000" spc="440">
                <a:solidFill>
                  <a:srgbClr val="66FFFF"/>
                </a:solidFill>
                <a:latin typeface="Cambria"/>
                <a:cs typeface="Cambria"/>
              </a:rPr>
              <a:t>•</a:t>
            </a:r>
            <a:endParaRPr sz="3000">
              <a:latin typeface="Cambria"/>
              <a:cs typeface="Cambria"/>
            </a:endParaRPr>
          </a:p>
          <a:p>
            <a:pPr marL="25400">
              <a:lnSpc>
                <a:spcPts val="3490"/>
              </a:lnSpc>
            </a:pPr>
            <a:r>
              <a:rPr dirty="0" sz="3000" spc="440">
                <a:solidFill>
                  <a:srgbClr val="66FFFF"/>
                </a:solidFill>
                <a:latin typeface="Cambria"/>
                <a:cs typeface="Cambria"/>
              </a:rPr>
              <a:t>•</a:t>
            </a:r>
            <a:endParaRPr sz="3000">
              <a:latin typeface="Cambria"/>
              <a:cs typeface="Cambria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4467226" y="1943101"/>
            <a:ext cx="185420" cy="276860"/>
            <a:chOff x="4467226" y="1943101"/>
            <a:chExt cx="185420" cy="276860"/>
          </a:xfrm>
        </p:grpSpPr>
        <p:sp>
          <p:nvSpPr>
            <p:cNvPr id="45" name="object 45" descr=""/>
            <p:cNvSpPr/>
            <p:nvPr/>
          </p:nvSpPr>
          <p:spPr>
            <a:xfrm>
              <a:off x="4479925" y="1949094"/>
              <a:ext cx="172720" cy="271145"/>
            </a:xfrm>
            <a:custGeom>
              <a:avLst/>
              <a:gdLst/>
              <a:ahLst/>
              <a:cxnLst/>
              <a:rect l="l" t="t" r="r" b="b"/>
              <a:pathLst>
                <a:path w="172720" h="271144">
                  <a:moveTo>
                    <a:pt x="172199" y="135305"/>
                  </a:moveTo>
                  <a:lnTo>
                    <a:pt x="0" y="0"/>
                  </a:lnTo>
                  <a:lnTo>
                    <a:pt x="0" y="5346"/>
                  </a:lnTo>
                  <a:lnTo>
                    <a:pt x="149225" y="122605"/>
                  </a:lnTo>
                  <a:lnTo>
                    <a:pt x="147485" y="123964"/>
                  </a:lnTo>
                  <a:lnTo>
                    <a:pt x="142354" y="128003"/>
                  </a:lnTo>
                  <a:lnTo>
                    <a:pt x="12700" y="229870"/>
                  </a:lnTo>
                  <a:lnTo>
                    <a:pt x="6350" y="234861"/>
                  </a:lnTo>
                  <a:lnTo>
                    <a:pt x="0" y="239852"/>
                  </a:lnTo>
                  <a:lnTo>
                    <a:pt x="0" y="270598"/>
                  </a:lnTo>
                  <a:lnTo>
                    <a:pt x="33248" y="244475"/>
                  </a:lnTo>
                  <a:lnTo>
                    <a:pt x="172199" y="135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473576" y="19494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0" y="244475"/>
                  </a:lnTo>
                  <a:lnTo>
                    <a:pt x="155575" y="12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473576" y="19494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155575" y="122237"/>
                  </a:lnTo>
                  <a:lnTo>
                    <a:pt x="0" y="2444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30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dirty="0" spc="-70"/>
              <a:t> </a:t>
            </a:r>
            <a:r>
              <a:rPr dirty="0"/>
              <a:t>Linear</a:t>
            </a:r>
            <a:r>
              <a:rPr dirty="0" spc="-70"/>
              <a:t> </a:t>
            </a:r>
            <a:r>
              <a:rPr dirty="0"/>
              <a:t>Regression</a:t>
            </a:r>
            <a:r>
              <a:rPr dirty="0" spc="-70"/>
              <a:t> </a:t>
            </a:r>
            <a:r>
              <a:rPr dirty="0" spc="-10"/>
              <a:t>Equation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2176272" y="1042416"/>
            <a:ext cx="6906895" cy="4791710"/>
            <a:chOff x="2176272" y="1042416"/>
            <a:chExt cx="6906895" cy="479171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6272" y="1179576"/>
              <a:ext cx="445007" cy="4419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0592" y="1042416"/>
              <a:ext cx="4209287" cy="6888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6872" y="1615439"/>
              <a:ext cx="5916168" cy="421843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857750" y="2343150"/>
              <a:ext cx="0" cy="3086100"/>
            </a:xfrm>
            <a:custGeom>
              <a:avLst/>
              <a:gdLst/>
              <a:ahLst/>
              <a:cxnLst/>
              <a:rect l="l" t="t" r="r" b="b"/>
              <a:pathLst>
                <a:path w="0" h="3086100">
                  <a:moveTo>
                    <a:pt x="0" y="0"/>
                  </a:moveTo>
                  <a:lnTo>
                    <a:pt x="1" y="30861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3504" y="1770888"/>
              <a:ext cx="597408" cy="685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9432" y="1770888"/>
              <a:ext cx="512063" cy="685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3064" y="1770888"/>
              <a:ext cx="560832" cy="685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5464" y="1770888"/>
              <a:ext cx="512063" cy="68580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2286001" y="1105915"/>
            <a:ext cx="4170045" cy="1116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SzPct val="75000"/>
              <a:buFont typeface="Lucida Sans Unicode"/>
              <a:buChar char="■"/>
              <a:tabLst>
                <a:tab pos="354965" algn="l"/>
              </a:tabLst>
            </a:pP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Positive</a:t>
            </a:r>
            <a:r>
              <a:rPr dirty="0" sz="2400" spc="26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Linear</a:t>
            </a:r>
            <a:r>
              <a:rPr dirty="0" sz="2400" spc="27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66FFFF"/>
                </a:solidFill>
                <a:latin typeface="Cambria"/>
                <a:cs typeface="Cambria"/>
              </a:rPr>
              <a:t>Relationship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Cambria"/>
              <a:cs typeface="Cambria"/>
            </a:endParaRPr>
          </a:p>
          <a:p>
            <a:pPr marL="2319655">
              <a:lnSpc>
                <a:spcPct val="100000"/>
              </a:lnSpc>
            </a:pPr>
            <a:r>
              <a:rPr dirty="0" sz="2400" spc="-20" i="1">
                <a:latin typeface="Cambria"/>
                <a:cs typeface="Cambria"/>
              </a:rPr>
              <a:t>E</a:t>
            </a:r>
            <a:r>
              <a:rPr dirty="0" sz="2400" spc="-20">
                <a:latin typeface="Cambria"/>
                <a:cs typeface="Cambria"/>
              </a:rPr>
              <a:t>(</a:t>
            </a:r>
            <a:r>
              <a:rPr dirty="0" sz="2400" spc="-20" i="1">
                <a:latin typeface="Cambria"/>
                <a:cs typeface="Cambria"/>
              </a:rPr>
              <a:t>y</a:t>
            </a:r>
            <a:r>
              <a:rPr dirty="0" sz="2400" spc="-20">
                <a:latin typeface="Cambria"/>
                <a:cs typeface="Cambria"/>
              </a:rPr>
              <a:t>)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4838700" y="2781300"/>
            <a:ext cx="3952240" cy="2992120"/>
            <a:chOff x="4838700" y="2781300"/>
            <a:chExt cx="3952240" cy="2992120"/>
          </a:xfrm>
        </p:grpSpPr>
        <p:sp>
          <p:nvSpPr>
            <p:cNvPr id="15" name="object 15" descr=""/>
            <p:cNvSpPr/>
            <p:nvPr/>
          </p:nvSpPr>
          <p:spPr>
            <a:xfrm>
              <a:off x="4857749" y="5410200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 h="0">
                  <a:moveTo>
                    <a:pt x="3352800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9600" y="5084063"/>
              <a:ext cx="560831" cy="68884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863304" y="2795390"/>
              <a:ext cx="3310254" cy="1369060"/>
            </a:xfrm>
            <a:custGeom>
              <a:avLst/>
              <a:gdLst/>
              <a:ahLst/>
              <a:cxnLst/>
              <a:rect l="l" t="t" r="r" b="b"/>
              <a:pathLst>
                <a:path w="3310254" h="1369060">
                  <a:moveTo>
                    <a:pt x="3295650" y="0"/>
                  </a:moveTo>
                  <a:lnTo>
                    <a:pt x="0" y="1333499"/>
                  </a:lnTo>
                  <a:lnTo>
                    <a:pt x="14290" y="1368818"/>
                  </a:lnTo>
                  <a:lnTo>
                    <a:pt x="3309940" y="35318"/>
                  </a:lnTo>
                  <a:lnTo>
                    <a:pt x="329565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857750" y="2800350"/>
              <a:ext cx="3295650" cy="1333500"/>
            </a:xfrm>
            <a:custGeom>
              <a:avLst/>
              <a:gdLst/>
              <a:ahLst/>
              <a:cxnLst/>
              <a:rect l="l" t="t" r="r" b="b"/>
              <a:pathLst>
                <a:path w="3295650" h="1333500">
                  <a:moveTo>
                    <a:pt x="0" y="1333500"/>
                  </a:moveTo>
                  <a:lnTo>
                    <a:pt x="3295650" y="0"/>
                  </a:lnTo>
                </a:path>
              </a:pathLst>
            </a:custGeom>
            <a:ln w="38100">
              <a:solidFill>
                <a:srgbClr val="D2007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2448" y="3590544"/>
              <a:ext cx="1231392" cy="68579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52360" y="3563112"/>
              <a:ext cx="579120" cy="68884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84007" y="3773424"/>
              <a:ext cx="384048" cy="46329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2448" y="3944112"/>
              <a:ext cx="1776983" cy="688848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6785927" y="3633875"/>
            <a:ext cx="1443355" cy="765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ts val="2955"/>
              </a:lnSpc>
              <a:spcBef>
                <a:spcPts val="135"/>
              </a:spcBef>
            </a:pPr>
            <a:r>
              <a:rPr dirty="0" sz="2400">
                <a:latin typeface="Cambria"/>
                <a:cs typeface="Cambria"/>
              </a:rPr>
              <a:t>Slope</a:t>
            </a:r>
            <a:r>
              <a:rPr dirty="0" sz="2400" spc="250">
                <a:latin typeface="Cambria"/>
                <a:cs typeface="Cambria"/>
              </a:rPr>
              <a:t> </a:t>
            </a:r>
            <a:r>
              <a:rPr dirty="0" sz="2500" spc="-25">
                <a:latin typeface="Symbol"/>
                <a:cs typeface="Symbol"/>
              </a:rPr>
              <a:t></a:t>
            </a:r>
            <a:r>
              <a:rPr dirty="0" baseline="-17361" sz="2400" spc="-37">
                <a:latin typeface="Cambria"/>
                <a:cs typeface="Cambria"/>
              </a:rPr>
              <a:t>1</a:t>
            </a:r>
            <a:endParaRPr baseline="-17361" sz="2400">
              <a:latin typeface="Cambria"/>
              <a:cs typeface="Cambria"/>
            </a:endParaRPr>
          </a:p>
          <a:p>
            <a:pPr marL="38100">
              <a:lnSpc>
                <a:spcPts val="2835"/>
              </a:lnSpc>
            </a:pPr>
            <a:r>
              <a:rPr dirty="0" sz="2400">
                <a:latin typeface="Cambria"/>
                <a:cs typeface="Cambria"/>
              </a:rPr>
              <a:t>is</a:t>
            </a:r>
            <a:r>
              <a:rPr dirty="0" sz="2400" spc="7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positive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68240" y="2612135"/>
            <a:ext cx="2569464" cy="676656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5146040" y="2675635"/>
            <a:ext cx="2184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Palatino Linotype"/>
                <a:cs typeface="Palatino Linotype"/>
              </a:rPr>
              <a:t>Regression</a:t>
            </a:r>
            <a:r>
              <a:rPr dirty="0" sz="2400" spc="-60" b="1">
                <a:latin typeface="Palatino Linotype"/>
                <a:cs typeface="Palatino Linotype"/>
              </a:rPr>
              <a:t> </a:t>
            </a:r>
            <a:r>
              <a:rPr dirty="0" sz="2400" spc="-20" b="1">
                <a:latin typeface="Palatino Linotype"/>
                <a:cs typeface="Palatino Linotype"/>
              </a:rPr>
              <a:t>line</a:t>
            </a:r>
            <a:endParaRPr sz="2400">
              <a:latin typeface="Palatino Linotype"/>
              <a:cs typeface="Palatino Linotype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279647" y="3447288"/>
            <a:ext cx="1621790" cy="1030605"/>
            <a:chOff x="3279647" y="3447288"/>
            <a:chExt cx="1621790" cy="1030605"/>
          </a:xfrm>
        </p:grpSpPr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79647" y="3447288"/>
              <a:ext cx="1621536" cy="6858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70247" y="3788664"/>
              <a:ext cx="576072" cy="68884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01895" y="3998976"/>
              <a:ext cx="384048" cy="463295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3433127" y="3507740"/>
            <a:ext cx="1335405" cy="763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840"/>
              </a:lnSpc>
              <a:spcBef>
                <a:spcPts val="100"/>
              </a:spcBef>
            </a:pPr>
            <a:r>
              <a:rPr dirty="0" sz="2400" spc="-10">
                <a:latin typeface="Cambria"/>
                <a:cs typeface="Cambria"/>
              </a:rPr>
              <a:t>Intercept</a:t>
            </a:r>
            <a:endParaRPr sz="2400">
              <a:latin typeface="Cambria"/>
              <a:cs typeface="Cambria"/>
            </a:endParaRPr>
          </a:p>
          <a:p>
            <a:pPr algn="r" marR="30480">
              <a:lnSpc>
                <a:spcPts val="2960"/>
              </a:lnSpc>
            </a:pPr>
            <a:r>
              <a:rPr dirty="0" sz="2500" spc="-25">
                <a:latin typeface="Symbol"/>
                <a:cs typeface="Symbol"/>
              </a:rPr>
              <a:t></a:t>
            </a:r>
            <a:r>
              <a:rPr dirty="0" baseline="-17361" sz="2400" spc="-37">
                <a:latin typeface="Cambria"/>
                <a:cs typeface="Cambria"/>
              </a:rPr>
              <a:t>0</a:t>
            </a:r>
            <a:endParaRPr baseline="-17361" sz="2400">
              <a:latin typeface="Cambria"/>
              <a:cs typeface="Cambria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2981326" y="3581401"/>
            <a:ext cx="185420" cy="276860"/>
            <a:chOff x="2981326" y="3581401"/>
            <a:chExt cx="185420" cy="276860"/>
          </a:xfrm>
        </p:grpSpPr>
        <p:sp>
          <p:nvSpPr>
            <p:cNvPr id="32" name="object 32" descr=""/>
            <p:cNvSpPr/>
            <p:nvPr/>
          </p:nvSpPr>
          <p:spPr>
            <a:xfrm>
              <a:off x="2994025" y="3587394"/>
              <a:ext cx="172720" cy="271145"/>
            </a:xfrm>
            <a:custGeom>
              <a:avLst/>
              <a:gdLst/>
              <a:ahLst/>
              <a:cxnLst/>
              <a:rect l="l" t="t" r="r" b="b"/>
              <a:pathLst>
                <a:path w="172719" h="271145">
                  <a:moveTo>
                    <a:pt x="172199" y="135305"/>
                  </a:moveTo>
                  <a:lnTo>
                    <a:pt x="0" y="0"/>
                  </a:lnTo>
                  <a:lnTo>
                    <a:pt x="0" y="5346"/>
                  </a:lnTo>
                  <a:lnTo>
                    <a:pt x="149225" y="122605"/>
                  </a:lnTo>
                  <a:lnTo>
                    <a:pt x="147485" y="123964"/>
                  </a:lnTo>
                  <a:lnTo>
                    <a:pt x="142354" y="128003"/>
                  </a:lnTo>
                  <a:lnTo>
                    <a:pt x="12700" y="229870"/>
                  </a:lnTo>
                  <a:lnTo>
                    <a:pt x="6350" y="234861"/>
                  </a:lnTo>
                  <a:lnTo>
                    <a:pt x="0" y="239852"/>
                  </a:lnTo>
                  <a:lnTo>
                    <a:pt x="0" y="270598"/>
                  </a:lnTo>
                  <a:lnTo>
                    <a:pt x="33248" y="244475"/>
                  </a:lnTo>
                  <a:lnTo>
                    <a:pt x="172199" y="135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987676" y="35877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0" y="244475"/>
                  </a:lnTo>
                  <a:lnTo>
                    <a:pt x="155575" y="12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987676" y="35877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155575" y="122237"/>
                  </a:lnTo>
                  <a:lnTo>
                    <a:pt x="0" y="2444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5" name="object 35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8406765" y="5170930"/>
            <a:ext cx="17780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5"/>
              </a:lnSpc>
            </a:pPr>
            <a:r>
              <a:rPr dirty="0" sz="2400" spc="65" i="1">
                <a:latin typeface="Cambria"/>
                <a:cs typeface="Cambria"/>
              </a:rPr>
              <a:t>x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5688" y="118871"/>
            <a:ext cx="5998464" cy="7985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2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dirty="0" sz="2800" spc="60">
                <a:solidFill>
                  <a:srgbClr val="66FFFF"/>
                </a:solidFill>
                <a:latin typeface="Cambria"/>
                <a:cs typeface="Cambria"/>
              </a:rPr>
              <a:t>Simple</a:t>
            </a:r>
            <a:r>
              <a:rPr dirty="0" sz="2800" spc="23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Linear</a:t>
            </a:r>
            <a:r>
              <a:rPr dirty="0" sz="2800" spc="23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r>
              <a:rPr dirty="0" sz="2800" spc="23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 spc="-10">
                <a:solidFill>
                  <a:srgbClr val="66FFFF"/>
                </a:solidFill>
                <a:latin typeface="Cambria"/>
                <a:cs typeface="Cambria"/>
              </a:rPr>
              <a:t>Equation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176272" y="1042416"/>
            <a:ext cx="6906895" cy="4791710"/>
            <a:chOff x="2176272" y="1042416"/>
            <a:chExt cx="6906895" cy="479171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6272" y="1179576"/>
              <a:ext cx="445007" cy="4419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0592" y="1042416"/>
              <a:ext cx="4364735" cy="6888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6872" y="1615439"/>
              <a:ext cx="5916168" cy="421843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67276" y="2355850"/>
              <a:ext cx="6350" cy="3086100"/>
            </a:xfrm>
            <a:custGeom>
              <a:avLst/>
              <a:gdLst/>
              <a:ahLst/>
              <a:cxnLst/>
              <a:rect l="l" t="t" r="r" b="b"/>
              <a:pathLst>
                <a:path w="6350" h="3086100">
                  <a:moveTo>
                    <a:pt x="6350" y="0"/>
                  </a:moveTo>
                  <a:lnTo>
                    <a:pt x="0" y="0"/>
                  </a:lnTo>
                  <a:lnTo>
                    <a:pt x="1" y="3086100"/>
                  </a:lnTo>
                  <a:lnTo>
                    <a:pt x="6351" y="3086100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857751" y="2343150"/>
              <a:ext cx="0" cy="3086100"/>
            </a:xfrm>
            <a:custGeom>
              <a:avLst/>
              <a:gdLst/>
              <a:ahLst/>
              <a:cxnLst/>
              <a:rect l="l" t="t" r="r" b="b"/>
              <a:pathLst>
                <a:path w="0" h="3086100">
                  <a:moveTo>
                    <a:pt x="0" y="0"/>
                  </a:moveTo>
                  <a:lnTo>
                    <a:pt x="1" y="30861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3504" y="1770888"/>
              <a:ext cx="597408" cy="685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9432" y="1770888"/>
              <a:ext cx="512063" cy="6858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3064" y="1770888"/>
              <a:ext cx="560832" cy="6858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5464" y="1770888"/>
              <a:ext cx="512063" cy="68580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2286001" y="1105915"/>
            <a:ext cx="4323715" cy="1116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SzPct val="75000"/>
              <a:buFont typeface="Lucida Sans Unicode"/>
              <a:buChar char="■"/>
              <a:tabLst>
                <a:tab pos="354965" algn="l"/>
              </a:tabLst>
            </a:pPr>
            <a:r>
              <a:rPr dirty="0" sz="2400" spc="65">
                <a:solidFill>
                  <a:srgbClr val="66FFFF"/>
                </a:solidFill>
                <a:latin typeface="Cambria"/>
                <a:cs typeface="Cambria"/>
              </a:rPr>
              <a:t>Negative</a:t>
            </a:r>
            <a:r>
              <a:rPr dirty="0" sz="2400" spc="18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Linear</a:t>
            </a:r>
            <a:r>
              <a:rPr dirty="0" sz="2400" spc="18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66FFFF"/>
                </a:solidFill>
                <a:latin typeface="Cambria"/>
                <a:cs typeface="Cambria"/>
              </a:rPr>
              <a:t>Relationship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Cambria"/>
              <a:cs typeface="Cambria"/>
            </a:endParaRPr>
          </a:p>
          <a:p>
            <a:pPr algn="ctr" marL="857885">
              <a:lnSpc>
                <a:spcPct val="100000"/>
              </a:lnSpc>
            </a:pPr>
            <a:r>
              <a:rPr dirty="0" sz="2400" spc="-20" i="1">
                <a:latin typeface="Cambria"/>
                <a:cs typeface="Cambria"/>
              </a:rPr>
              <a:t>E</a:t>
            </a:r>
            <a:r>
              <a:rPr dirty="0" sz="2400" spc="-20">
                <a:latin typeface="Cambria"/>
                <a:cs typeface="Cambria"/>
              </a:rPr>
              <a:t>(</a:t>
            </a:r>
            <a:r>
              <a:rPr dirty="0" sz="2400" spc="-20" i="1">
                <a:latin typeface="Cambria"/>
                <a:cs typeface="Cambria"/>
              </a:rPr>
              <a:t>y</a:t>
            </a:r>
            <a:r>
              <a:rPr dirty="0" sz="2400" spc="-20">
                <a:latin typeface="Cambria"/>
                <a:cs typeface="Cambria"/>
              </a:rPr>
              <a:t>)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4838700" y="3200400"/>
            <a:ext cx="3952240" cy="2573020"/>
            <a:chOff x="4838700" y="3200400"/>
            <a:chExt cx="3952240" cy="2573020"/>
          </a:xfrm>
        </p:grpSpPr>
        <p:sp>
          <p:nvSpPr>
            <p:cNvPr id="17" name="object 17" descr=""/>
            <p:cNvSpPr/>
            <p:nvPr/>
          </p:nvSpPr>
          <p:spPr>
            <a:xfrm>
              <a:off x="4870451" y="5419725"/>
              <a:ext cx="3352800" cy="6350"/>
            </a:xfrm>
            <a:custGeom>
              <a:avLst/>
              <a:gdLst/>
              <a:ahLst/>
              <a:cxnLst/>
              <a:rect l="l" t="t" r="r" b="b"/>
              <a:pathLst>
                <a:path w="3352800" h="6350">
                  <a:moveTo>
                    <a:pt x="3352800" y="0"/>
                  </a:moveTo>
                  <a:lnTo>
                    <a:pt x="0" y="1"/>
                  </a:lnTo>
                  <a:lnTo>
                    <a:pt x="0" y="6351"/>
                  </a:lnTo>
                  <a:lnTo>
                    <a:pt x="3352800" y="6350"/>
                  </a:lnTo>
                  <a:lnTo>
                    <a:pt x="3352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857749" y="5410200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 h="0">
                  <a:moveTo>
                    <a:pt x="3352800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9600" y="5084063"/>
              <a:ext cx="560831" cy="68884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865528" y="3213746"/>
              <a:ext cx="3286760" cy="913130"/>
            </a:xfrm>
            <a:custGeom>
              <a:avLst/>
              <a:gdLst/>
              <a:ahLst/>
              <a:cxnLst/>
              <a:rect l="l" t="t" r="r" b="b"/>
              <a:pathLst>
                <a:path w="3286759" h="913129">
                  <a:moveTo>
                    <a:pt x="9843" y="0"/>
                  </a:moveTo>
                  <a:lnTo>
                    <a:pt x="0" y="36807"/>
                  </a:lnTo>
                  <a:lnTo>
                    <a:pt x="3276599" y="913107"/>
                  </a:lnTo>
                  <a:lnTo>
                    <a:pt x="3286442" y="876300"/>
                  </a:lnTo>
                  <a:lnTo>
                    <a:pt x="9843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857750" y="3219450"/>
              <a:ext cx="3276600" cy="876300"/>
            </a:xfrm>
            <a:custGeom>
              <a:avLst/>
              <a:gdLst/>
              <a:ahLst/>
              <a:cxnLst/>
              <a:rect l="l" t="t" r="r" b="b"/>
              <a:pathLst>
                <a:path w="3276600" h="876300">
                  <a:moveTo>
                    <a:pt x="0" y="0"/>
                  </a:moveTo>
                  <a:lnTo>
                    <a:pt x="3276600" y="876300"/>
                  </a:lnTo>
                </a:path>
              </a:pathLst>
            </a:custGeom>
            <a:ln w="38100">
              <a:solidFill>
                <a:srgbClr val="D2007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9511" y="3913631"/>
              <a:ext cx="1231391" cy="6858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9424" y="3889248"/>
              <a:ext cx="576072" cy="6858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1072" y="4096511"/>
              <a:ext cx="384048" cy="46634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39511" y="4270247"/>
              <a:ext cx="1856232" cy="685800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5392102" y="3956963"/>
            <a:ext cx="1522730" cy="765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ts val="2955"/>
              </a:lnSpc>
              <a:spcBef>
                <a:spcPts val="135"/>
              </a:spcBef>
            </a:pPr>
            <a:r>
              <a:rPr dirty="0" sz="2400">
                <a:latin typeface="Cambria"/>
                <a:cs typeface="Cambria"/>
              </a:rPr>
              <a:t>Slope</a:t>
            </a:r>
            <a:r>
              <a:rPr dirty="0" sz="2400" spc="250">
                <a:latin typeface="Cambria"/>
                <a:cs typeface="Cambria"/>
              </a:rPr>
              <a:t> </a:t>
            </a:r>
            <a:r>
              <a:rPr dirty="0" sz="2500" spc="-25">
                <a:latin typeface="Symbol"/>
                <a:cs typeface="Symbol"/>
              </a:rPr>
              <a:t></a:t>
            </a:r>
            <a:r>
              <a:rPr dirty="0" baseline="-17361" sz="2400" spc="-37">
                <a:latin typeface="Cambria"/>
                <a:cs typeface="Cambria"/>
              </a:rPr>
              <a:t>1</a:t>
            </a:r>
            <a:endParaRPr baseline="-17361" sz="2400">
              <a:latin typeface="Cambria"/>
              <a:cs typeface="Cambria"/>
            </a:endParaRPr>
          </a:p>
          <a:p>
            <a:pPr marL="38100">
              <a:lnSpc>
                <a:spcPts val="2835"/>
              </a:lnSpc>
            </a:pPr>
            <a:r>
              <a:rPr dirty="0" sz="2400">
                <a:latin typeface="Cambria"/>
                <a:cs typeface="Cambria"/>
              </a:rPr>
              <a:t>is</a:t>
            </a:r>
            <a:r>
              <a:rPr dirty="0" sz="2400" spc="75">
                <a:latin typeface="Cambria"/>
                <a:cs typeface="Cambria"/>
              </a:rPr>
              <a:t> </a:t>
            </a:r>
            <a:r>
              <a:rPr dirty="0" sz="2400" spc="-10">
                <a:latin typeface="Cambria"/>
                <a:cs typeface="Cambria"/>
              </a:rPr>
              <a:t>negative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73040" y="2880360"/>
            <a:ext cx="2569464" cy="673608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5450840" y="2940811"/>
            <a:ext cx="2184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Palatino Linotype"/>
                <a:cs typeface="Palatino Linotype"/>
              </a:rPr>
              <a:t>Regression</a:t>
            </a:r>
            <a:r>
              <a:rPr dirty="0" sz="2400" spc="-60" b="1">
                <a:latin typeface="Palatino Linotype"/>
                <a:cs typeface="Palatino Linotype"/>
              </a:rPr>
              <a:t> </a:t>
            </a:r>
            <a:r>
              <a:rPr dirty="0" sz="2400" spc="-20" b="1">
                <a:latin typeface="Palatino Linotype"/>
                <a:cs typeface="Palatino Linotype"/>
              </a:rPr>
              <a:t>line</a:t>
            </a:r>
            <a:endParaRPr sz="2400">
              <a:latin typeface="Palatino Linotype"/>
              <a:cs typeface="Palatino Linotype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3279647" y="2532888"/>
            <a:ext cx="1621790" cy="1030605"/>
            <a:chOff x="3279647" y="2532888"/>
            <a:chExt cx="1621790" cy="1030605"/>
          </a:xfrm>
        </p:grpSpPr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79647" y="2532888"/>
              <a:ext cx="1621536" cy="6858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70247" y="2874264"/>
              <a:ext cx="576072" cy="68884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01895" y="3084576"/>
              <a:ext cx="384048" cy="463296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3433127" y="2593340"/>
            <a:ext cx="1335405" cy="763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840"/>
              </a:lnSpc>
              <a:spcBef>
                <a:spcPts val="100"/>
              </a:spcBef>
            </a:pPr>
            <a:r>
              <a:rPr dirty="0" sz="2400" spc="-10">
                <a:latin typeface="Cambria"/>
                <a:cs typeface="Cambria"/>
              </a:rPr>
              <a:t>Intercept</a:t>
            </a:r>
            <a:endParaRPr sz="2400">
              <a:latin typeface="Cambria"/>
              <a:cs typeface="Cambria"/>
            </a:endParaRPr>
          </a:p>
          <a:p>
            <a:pPr algn="r" marR="30480">
              <a:lnSpc>
                <a:spcPts val="2960"/>
              </a:lnSpc>
            </a:pPr>
            <a:r>
              <a:rPr dirty="0" sz="2500" spc="-25">
                <a:latin typeface="Symbol"/>
                <a:cs typeface="Symbol"/>
              </a:rPr>
              <a:t></a:t>
            </a:r>
            <a:r>
              <a:rPr dirty="0" baseline="-17361" sz="2400" spc="-37">
                <a:latin typeface="Cambria"/>
                <a:cs typeface="Cambria"/>
              </a:rPr>
              <a:t>0</a:t>
            </a:r>
            <a:endParaRPr baseline="-17361" sz="2400">
              <a:latin typeface="Cambria"/>
              <a:cs typeface="Cambria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2981326" y="3581401"/>
            <a:ext cx="185420" cy="276860"/>
            <a:chOff x="2981326" y="3581401"/>
            <a:chExt cx="185420" cy="276860"/>
          </a:xfrm>
        </p:grpSpPr>
        <p:sp>
          <p:nvSpPr>
            <p:cNvPr id="35" name="object 35" descr=""/>
            <p:cNvSpPr/>
            <p:nvPr/>
          </p:nvSpPr>
          <p:spPr>
            <a:xfrm>
              <a:off x="2994025" y="3587394"/>
              <a:ext cx="172720" cy="271145"/>
            </a:xfrm>
            <a:custGeom>
              <a:avLst/>
              <a:gdLst/>
              <a:ahLst/>
              <a:cxnLst/>
              <a:rect l="l" t="t" r="r" b="b"/>
              <a:pathLst>
                <a:path w="172719" h="271145">
                  <a:moveTo>
                    <a:pt x="172199" y="135305"/>
                  </a:moveTo>
                  <a:lnTo>
                    <a:pt x="0" y="0"/>
                  </a:lnTo>
                  <a:lnTo>
                    <a:pt x="0" y="5346"/>
                  </a:lnTo>
                  <a:lnTo>
                    <a:pt x="149225" y="122605"/>
                  </a:lnTo>
                  <a:lnTo>
                    <a:pt x="147485" y="123964"/>
                  </a:lnTo>
                  <a:lnTo>
                    <a:pt x="142354" y="128003"/>
                  </a:lnTo>
                  <a:lnTo>
                    <a:pt x="12700" y="229870"/>
                  </a:lnTo>
                  <a:lnTo>
                    <a:pt x="6350" y="234861"/>
                  </a:lnTo>
                  <a:lnTo>
                    <a:pt x="0" y="239852"/>
                  </a:lnTo>
                  <a:lnTo>
                    <a:pt x="0" y="270598"/>
                  </a:lnTo>
                  <a:lnTo>
                    <a:pt x="33248" y="244475"/>
                  </a:lnTo>
                  <a:lnTo>
                    <a:pt x="172199" y="135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987676" y="35877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0" y="244475"/>
                  </a:lnTo>
                  <a:lnTo>
                    <a:pt x="155575" y="12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987676" y="35877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155575" y="122237"/>
                  </a:lnTo>
                  <a:lnTo>
                    <a:pt x="0" y="2444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8406765" y="5170930"/>
            <a:ext cx="17780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5"/>
              </a:lnSpc>
            </a:pPr>
            <a:r>
              <a:rPr dirty="0" sz="2400" spc="65" i="1">
                <a:latin typeface="Cambria"/>
                <a:cs typeface="Cambria"/>
              </a:rPr>
              <a:t>x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5688" y="118871"/>
            <a:ext cx="5998464" cy="7985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2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dirty="0" sz="2800" spc="60">
                <a:solidFill>
                  <a:srgbClr val="66FFFF"/>
                </a:solidFill>
                <a:latin typeface="Cambria"/>
                <a:cs typeface="Cambria"/>
              </a:rPr>
              <a:t>Simple</a:t>
            </a:r>
            <a:r>
              <a:rPr dirty="0" sz="2800" spc="23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Linear</a:t>
            </a:r>
            <a:r>
              <a:rPr dirty="0" sz="2800" spc="23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r>
              <a:rPr dirty="0" sz="2800" spc="23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 spc="-10">
                <a:solidFill>
                  <a:srgbClr val="66FFFF"/>
                </a:solidFill>
                <a:latin typeface="Cambria"/>
                <a:cs typeface="Cambria"/>
              </a:rPr>
              <a:t>Equation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176272" y="1042416"/>
            <a:ext cx="6906895" cy="4791710"/>
            <a:chOff x="2176272" y="1042416"/>
            <a:chExt cx="6906895" cy="479171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6272" y="1179576"/>
              <a:ext cx="445007" cy="4419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0592" y="1042416"/>
              <a:ext cx="2609087" cy="6888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6872" y="1615439"/>
              <a:ext cx="5916168" cy="421843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57751" y="2343150"/>
              <a:ext cx="0" cy="3086100"/>
            </a:xfrm>
            <a:custGeom>
              <a:avLst/>
              <a:gdLst/>
              <a:ahLst/>
              <a:cxnLst/>
              <a:rect l="l" t="t" r="r" b="b"/>
              <a:pathLst>
                <a:path w="0" h="3086100">
                  <a:moveTo>
                    <a:pt x="0" y="0"/>
                  </a:moveTo>
                  <a:lnTo>
                    <a:pt x="1" y="30861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3504" y="1770888"/>
              <a:ext cx="597408" cy="685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9432" y="1770888"/>
              <a:ext cx="512063" cy="685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3064" y="1770888"/>
              <a:ext cx="560832" cy="6858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5464" y="1770888"/>
              <a:ext cx="512063" cy="68580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2286001" y="1105915"/>
            <a:ext cx="2874645" cy="1116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SzPct val="75000"/>
              <a:buFont typeface="Lucida Sans Unicode"/>
              <a:buChar char="■"/>
              <a:tabLst>
                <a:tab pos="354965" algn="l"/>
              </a:tabLst>
            </a:pPr>
            <a:r>
              <a:rPr dirty="0" sz="2400" spc="185">
                <a:solidFill>
                  <a:srgbClr val="66FFFF"/>
                </a:solidFill>
                <a:latin typeface="Cambria"/>
                <a:cs typeface="Cambria"/>
              </a:rPr>
              <a:t>No</a:t>
            </a:r>
            <a:r>
              <a:rPr dirty="0" sz="2400" spc="7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66FFFF"/>
                </a:solidFill>
                <a:latin typeface="Cambria"/>
                <a:cs typeface="Cambria"/>
              </a:rPr>
              <a:t>Relationship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Cambria"/>
              <a:cs typeface="Cambria"/>
            </a:endParaRPr>
          </a:p>
          <a:p>
            <a:pPr algn="r" marR="5080">
              <a:lnSpc>
                <a:spcPct val="100000"/>
              </a:lnSpc>
            </a:pPr>
            <a:r>
              <a:rPr dirty="0" sz="2400" spc="-20" i="1">
                <a:latin typeface="Cambria"/>
                <a:cs typeface="Cambria"/>
              </a:rPr>
              <a:t>E</a:t>
            </a:r>
            <a:r>
              <a:rPr dirty="0" sz="2400" spc="-20">
                <a:latin typeface="Cambria"/>
                <a:cs typeface="Cambria"/>
              </a:rPr>
              <a:t>(</a:t>
            </a:r>
            <a:r>
              <a:rPr dirty="0" sz="2400" spc="-20" i="1">
                <a:latin typeface="Cambria"/>
                <a:cs typeface="Cambria"/>
              </a:rPr>
              <a:t>y</a:t>
            </a:r>
            <a:r>
              <a:rPr dirty="0" sz="2400" spc="-20">
                <a:latin typeface="Cambria"/>
                <a:cs typeface="Cambria"/>
              </a:rPr>
              <a:t>)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854575" y="3524248"/>
            <a:ext cx="3936365" cy="2249170"/>
            <a:chOff x="4854575" y="3524248"/>
            <a:chExt cx="3936365" cy="2249170"/>
          </a:xfrm>
        </p:grpSpPr>
        <p:sp>
          <p:nvSpPr>
            <p:cNvPr id="16" name="object 16" descr=""/>
            <p:cNvSpPr/>
            <p:nvPr/>
          </p:nvSpPr>
          <p:spPr>
            <a:xfrm>
              <a:off x="4857750" y="5410199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 h="0">
                  <a:moveTo>
                    <a:pt x="3352800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9600" y="5084063"/>
              <a:ext cx="560831" cy="688848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889500" y="3536948"/>
              <a:ext cx="3276600" cy="38100"/>
            </a:xfrm>
            <a:custGeom>
              <a:avLst/>
              <a:gdLst/>
              <a:ahLst/>
              <a:cxnLst/>
              <a:rect l="l" t="t" r="r" b="b"/>
              <a:pathLst>
                <a:path w="3276600" h="38100">
                  <a:moveTo>
                    <a:pt x="3276600" y="0"/>
                  </a:moveTo>
                  <a:lnTo>
                    <a:pt x="0" y="1"/>
                  </a:lnTo>
                  <a:lnTo>
                    <a:pt x="0" y="38101"/>
                  </a:lnTo>
                  <a:lnTo>
                    <a:pt x="3276600" y="38100"/>
                  </a:lnTo>
                  <a:lnTo>
                    <a:pt x="327660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876800" y="3543298"/>
              <a:ext cx="3276600" cy="0"/>
            </a:xfrm>
            <a:custGeom>
              <a:avLst/>
              <a:gdLst/>
              <a:ahLst/>
              <a:cxnLst/>
              <a:rect l="l" t="t" r="r" b="b"/>
              <a:pathLst>
                <a:path w="3276600" h="0">
                  <a:moveTo>
                    <a:pt x="0" y="1"/>
                  </a:moveTo>
                  <a:lnTo>
                    <a:pt x="3276600" y="0"/>
                  </a:lnTo>
                </a:path>
              </a:pathLst>
            </a:custGeom>
            <a:ln w="38100">
              <a:solidFill>
                <a:srgbClr val="D2007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6920" y="3685031"/>
              <a:ext cx="1231392" cy="6858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6832" y="3660647"/>
              <a:ext cx="579120" cy="6858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88480" y="3867911"/>
              <a:ext cx="384048" cy="46634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36920" y="4041647"/>
              <a:ext cx="856487" cy="685800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5990590" y="3728363"/>
            <a:ext cx="1165225" cy="765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ts val="2955"/>
              </a:lnSpc>
              <a:spcBef>
                <a:spcPts val="135"/>
              </a:spcBef>
            </a:pPr>
            <a:r>
              <a:rPr dirty="0" sz="2400">
                <a:latin typeface="Cambria"/>
                <a:cs typeface="Cambria"/>
              </a:rPr>
              <a:t>Slope</a:t>
            </a:r>
            <a:r>
              <a:rPr dirty="0" sz="2400" spc="250">
                <a:latin typeface="Cambria"/>
                <a:cs typeface="Cambria"/>
              </a:rPr>
              <a:t> </a:t>
            </a:r>
            <a:r>
              <a:rPr dirty="0" sz="2500" spc="-25">
                <a:latin typeface="Symbol"/>
                <a:cs typeface="Symbol"/>
              </a:rPr>
              <a:t></a:t>
            </a:r>
            <a:r>
              <a:rPr dirty="0" baseline="-17361" sz="2400" spc="-37">
                <a:latin typeface="Cambria"/>
                <a:cs typeface="Cambria"/>
              </a:rPr>
              <a:t>1</a:t>
            </a:r>
            <a:endParaRPr baseline="-17361" sz="2400">
              <a:latin typeface="Cambria"/>
              <a:cs typeface="Cambria"/>
            </a:endParaRPr>
          </a:p>
          <a:p>
            <a:pPr marL="38100">
              <a:lnSpc>
                <a:spcPts val="2835"/>
              </a:lnSpc>
            </a:pPr>
            <a:r>
              <a:rPr dirty="0" sz="2400">
                <a:latin typeface="Cambria"/>
                <a:cs typeface="Cambria"/>
              </a:rPr>
              <a:t>is</a:t>
            </a:r>
            <a:r>
              <a:rPr dirty="0" sz="2400" spc="75">
                <a:latin typeface="Cambria"/>
                <a:cs typeface="Cambria"/>
              </a:rPr>
              <a:t> </a:t>
            </a:r>
            <a:r>
              <a:rPr dirty="0" sz="2400" spc="-60">
                <a:latin typeface="Cambria"/>
                <a:cs typeface="Cambria"/>
              </a:rPr>
              <a:t>0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85232" y="2980944"/>
            <a:ext cx="2569464" cy="676655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5463540" y="3041396"/>
            <a:ext cx="2184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Palatino Linotype"/>
                <a:cs typeface="Palatino Linotype"/>
              </a:rPr>
              <a:t>Regression</a:t>
            </a:r>
            <a:r>
              <a:rPr dirty="0" sz="2400" spc="-60" b="1">
                <a:latin typeface="Palatino Linotype"/>
                <a:cs typeface="Palatino Linotype"/>
              </a:rPr>
              <a:t> </a:t>
            </a:r>
            <a:r>
              <a:rPr dirty="0" sz="2400" spc="-20" b="1">
                <a:latin typeface="Palatino Linotype"/>
                <a:cs typeface="Palatino Linotype"/>
              </a:rPr>
              <a:t>line</a:t>
            </a:r>
            <a:endParaRPr sz="2400">
              <a:latin typeface="Palatino Linotype"/>
              <a:cs typeface="Palatino Linotype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3279647" y="2874264"/>
            <a:ext cx="1621790" cy="1030605"/>
            <a:chOff x="3279647" y="2874264"/>
            <a:chExt cx="1621790" cy="1030605"/>
          </a:xfrm>
        </p:grpSpPr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79647" y="2874264"/>
              <a:ext cx="1621536" cy="68884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70247" y="3218688"/>
              <a:ext cx="576072" cy="68580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01895" y="3429000"/>
              <a:ext cx="384048" cy="463295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3433127" y="2937764"/>
            <a:ext cx="1335405" cy="760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830"/>
              </a:lnSpc>
              <a:spcBef>
                <a:spcPts val="100"/>
              </a:spcBef>
            </a:pPr>
            <a:r>
              <a:rPr dirty="0" sz="2400" spc="-10">
                <a:latin typeface="Cambria"/>
                <a:cs typeface="Cambria"/>
              </a:rPr>
              <a:t>Intercept</a:t>
            </a:r>
            <a:endParaRPr sz="2400">
              <a:latin typeface="Cambria"/>
              <a:cs typeface="Cambria"/>
            </a:endParaRPr>
          </a:p>
          <a:p>
            <a:pPr algn="r" marR="30480">
              <a:lnSpc>
                <a:spcPts val="2950"/>
              </a:lnSpc>
            </a:pPr>
            <a:r>
              <a:rPr dirty="0" sz="2500" spc="-25">
                <a:latin typeface="Symbol"/>
                <a:cs typeface="Symbol"/>
              </a:rPr>
              <a:t></a:t>
            </a:r>
            <a:r>
              <a:rPr dirty="0" baseline="-17361" sz="2400" spc="-37">
                <a:latin typeface="Cambria"/>
                <a:cs typeface="Cambria"/>
              </a:rPr>
              <a:t>0</a:t>
            </a:r>
            <a:endParaRPr baseline="-17361" sz="2400">
              <a:latin typeface="Cambria"/>
              <a:cs typeface="Cambria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2981326" y="3581401"/>
            <a:ext cx="185420" cy="276860"/>
            <a:chOff x="2981326" y="3581401"/>
            <a:chExt cx="185420" cy="276860"/>
          </a:xfrm>
        </p:grpSpPr>
        <p:sp>
          <p:nvSpPr>
            <p:cNvPr id="33" name="object 33" descr=""/>
            <p:cNvSpPr/>
            <p:nvPr/>
          </p:nvSpPr>
          <p:spPr>
            <a:xfrm>
              <a:off x="2994025" y="3587394"/>
              <a:ext cx="172720" cy="271145"/>
            </a:xfrm>
            <a:custGeom>
              <a:avLst/>
              <a:gdLst/>
              <a:ahLst/>
              <a:cxnLst/>
              <a:rect l="l" t="t" r="r" b="b"/>
              <a:pathLst>
                <a:path w="172719" h="271145">
                  <a:moveTo>
                    <a:pt x="172199" y="135305"/>
                  </a:moveTo>
                  <a:lnTo>
                    <a:pt x="0" y="0"/>
                  </a:lnTo>
                  <a:lnTo>
                    <a:pt x="0" y="5346"/>
                  </a:lnTo>
                  <a:lnTo>
                    <a:pt x="149225" y="122605"/>
                  </a:lnTo>
                  <a:lnTo>
                    <a:pt x="147485" y="123964"/>
                  </a:lnTo>
                  <a:lnTo>
                    <a:pt x="142354" y="128003"/>
                  </a:lnTo>
                  <a:lnTo>
                    <a:pt x="12700" y="229870"/>
                  </a:lnTo>
                  <a:lnTo>
                    <a:pt x="6350" y="234861"/>
                  </a:lnTo>
                  <a:lnTo>
                    <a:pt x="0" y="239852"/>
                  </a:lnTo>
                  <a:lnTo>
                    <a:pt x="0" y="270598"/>
                  </a:lnTo>
                  <a:lnTo>
                    <a:pt x="33248" y="244475"/>
                  </a:lnTo>
                  <a:lnTo>
                    <a:pt x="172199" y="135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987676" y="35877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0" y="244475"/>
                  </a:lnTo>
                  <a:lnTo>
                    <a:pt x="155575" y="12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987676" y="35877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155575" y="122237"/>
                  </a:lnTo>
                  <a:lnTo>
                    <a:pt x="0" y="2444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8406765" y="5170930"/>
            <a:ext cx="17780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5"/>
              </a:lnSpc>
            </a:pPr>
            <a:r>
              <a:rPr dirty="0" sz="2400" spc="65" i="1">
                <a:latin typeface="Cambria"/>
                <a:cs typeface="Cambria"/>
              </a:rPr>
              <a:t>x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7759" y="1822704"/>
            <a:ext cx="2258567" cy="86868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5688" y="118871"/>
            <a:ext cx="7671815" cy="801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2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Estimated</a:t>
            </a:r>
            <a:r>
              <a:rPr dirty="0" sz="2800" spc="28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 spc="60">
                <a:solidFill>
                  <a:srgbClr val="66FFFF"/>
                </a:solidFill>
                <a:latin typeface="Cambria"/>
                <a:cs typeface="Cambria"/>
              </a:rPr>
              <a:t>Simple</a:t>
            </a:r>
            <a:r>
              <a:rPr dirty="0" sz="2800" spc="27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Linear</a:t>
            </a:r>
            <a:r>
              <a:rPr dirty="0" sz="2800" spc="27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r>
              <a:rPr dirty="0" sz="2800" spc="27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 spc="-10">
                <a:solidFill>
                  <a:srgbClr val="66FFFF"/>
                </a:solidFill>
                <a:latin typeface="Cambria"/>
                <a:cs typeface="Cambria"/>
              </a:rPr>
              <a:t>Equation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6272" y="1179575"/>
            <a:ext cx="445007" cy="44196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286001" y="1182115"/>
            <a:ext cx="200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66FFFF"/>
                </a:solidFill>
                <a:latin typeface="Lucida Sans Unicode"/>
                <a:cs typeface="Lucida Sans Unicode"/>
              </a:rPr>
              <a:t>■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450592" y="1042416"/>
            <a:ext cx="6879590" cy="688975"/>
            <a:chOff x="2450592" y="1042416"/>
            <a:chExt cx="6879590" cy="68897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0592" y="1042416"/>
              <a:ext cx="996695" cy="6888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8856" y="1042416"/>
              <a:ext cx="6291072" cy="6888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8688" y="1453896"/>
              <a:ext cx="5934456" cy="67055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69991" y="1987295"/>
            <a:ext cx="1688591" cy="49682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187701" y="1182115"/>
            <a:ext cx="5969000" cy="1202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930265" algn="l"/>
              </a:tabLst>
            </a:pPr>
            <a:r>
              <a:rPr dirty="0" u="heavy" sz="1800">
                <a:solidFill>
                  <a:srgbClr val="66FF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14"/>
              </a:spcBef>
            </a:pPr>
            <a:endParaRPr sz="1800">
              <a:latin typeface="Times New Roman"/>
              <a:cs typeface="Times New Roman"/>
            </a:endParaRPr>
          </a:p>
          <a:p>
            <a:pPr algn="ctr" marR="153670">
              <a:lnSpc>
                <a:spcPct val="100000"/>
              </a:lnSpc>
            </a:pPr>
            <a:r>
              <a:rPr dirty="0" sz="2600" spc="-850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baseline="5341" sz="3900" spc="112">
                <a:solidFill>
                  <a:srgbClr val="FFFFFF"/>
                </a:solidFill>
                <a:latin typeface="Cambria"/>
                <a:cs typeface="Cambria"/>
              </a:rPr>
              <a:t>ˆ</a:t>
            </a:r>
            <a:r>
              <a:rPr dirty="0" baseline="5341" sz="3900" spc="359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60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r>
              <a:rPr dirty="0" sz="2600" spc="-1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i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baseline="-24074" sz="225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dirty="0" baseline="-24074" sz="2250" spc="56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600">
                <a:solidFill>
                  <a:srgbClr val="FFFFFF"/>
                </a:solidFill>
                <a:latin typeface="Symbol"/>
                <a:cs typeface="Symbol"/>
              </a:rPr>
              <a:t></a:t>
            </a:r>
            <a:r>
              <a:rPr dirty="0" sz="2600" spc="-2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-130" i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baseline="-24074" sz="2250" spc="-195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dirty="0" baseline="-24074" sz="2250" spc="-28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600" spc="85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042160" y="2685288"/>
            <a:ext cx="7528559" cy="2179320"/>
            <a:chOff x="2042160" y="2685288"/>
            <a:chExt cx="7528559" cy="2179320"/>
          </a:xfrm>
        </p:grpSpPr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2160" y="3998976"/>
              <a:ext cx="743712" cy="86563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8376" y="4114800"/>
              <a:ext cx="3761231" cy="6858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8127" y="4114800"/>
              <a:ext cx="563879" cy="6858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86727" y="4114800"/>
              <a:ext cx="1935479" cy="6858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0727" y="4114800"/>
              <a:ext cx="563879" cy="6858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39327" y="4114800"/>
              <a:ext cx="1231392" cy="6858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7624" y="4197096"/>
              <a:ext cx="298703" cy="49682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42160" y="3560063"/>
              <a:ext cx="743712" cy="86563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03576" y="3675888"/>
              <a:ext cx="551688" cy="6858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07792" y="3858768"/>
              <a:ext cx="384047" cy="46634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23616" y="3675888"/>
              <a:ext cx="3413759" cy="6858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42160" y="3124200"/>
              <a:ext cx="743712" cy="86258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03576" y="3236976"/>
              <a:ext cx="551688" cy="6858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07792" y="3422904"/>
              <a:ext cx="384047" cy="46329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23616" y="3236976"/>
              <a:ext cx="1203959" cy="68580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16095" y="3236976"/>
              <a:ext cx="563879" cy="6858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44695" y="3236976"/>
              <a:ext cx="3105911" cy="6858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42160" y="2685288"/>
              <a:ext cx="743712" cy="862584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2272664" y="2785364"/>
            <a:ext cx="1031875" cy="17964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515"/>
              </a:lnSpc>
              <a:spcBef>
                <a:spcPts val="100"/>
              </a:spcBef>
            </a:pPr>
            <a:r>
              <a:rPr dirty="0" sz="3000" spc="440">
                <a:solidFill>
                  <a:srgbClr val="66FFFF"/>
                </a:solidFill>
                <a:latin typeface="Cambria"/>
                <a:cs typeface="Cambria"/>
              </a:rPr>
              <a:t>•</a:t>
            </a:r>
            <a:endParaRPr sz="3000">
              <a:latin typeface="Cambria"/>
              <a:cs typeface="Cambria"/>
            </a:endParaRPr>
          </a:p>
          <a:p>
            <a:pPr marL="12700">
              <a:lnSpc>
                <a:spcPts val="3445"/>
              </a:lnSpc>
            </a:pPr>
            <a:r>
              <a:rPr dirty="0" sz="3000" spc="440">
                <a:solidFill>
                  <a:srgbClr val="66FFFF"/>
                </a:solidFill>
                <a:latin typeface="Cambria"/>
                <a:cs typeface="Cambria"/>
              </a:rPr>
              <a:t>•</a:t>
            </a:r>
            <a:endParaRPr sz="3000">
              <a:latin typeface="Cambria"/>
              <a:cs typeface="Cambria"/>
            </a:endParaRPr>
          </a:p>
          <a:p>
            <a:pPr marL="12700">
              <a:lnSpc>
                <a:spcPts val="3529"/>
              </a:lnSpc>
            </a:pPr>
            <a:r>
              <a:rPr dirty="0" sz="3000" spc="440">
                <a:solidFill>
                  <a:srgbClr val="66FFFF"/>
                </a:solidFill>
                <a:latin typeface="Cambria"/>
                <a:cs typeface="Cambria"/>
              </a:rPr>
              <a:t>•</a:t>
            </a:r>
            <a:endParaRPr sz="3000">
              <a:latin typeface="Cambria"/>
              <a:cs typeface="Cambria"/>
            </a:endParaRPr>
          </a:p>
          <a:p>
            <a:pPr marL="868680" indent="-855980">
              <a:lnSpc>
                <a:spcPct val="100000"/>
              </a:lnSpc>
              <a:spcBef>
                <a:spcPts val="254"/>
              </a:spcBef>
              <a:buClr>
                <a:srgbClr val="66FFFF"/>
              </a:buClr>
              <a:buSzPct val="115384"/>
              <a:buFont typeface="Cambria"/>
              <a:buChar char="•"/>
              <a:tabLst>
                <a:tab pos="868680" algn="l"/>
              </a:tabLst>
            </a:pPr>
            <a:r>
              <a:rPr dirty="0" baseline="-4273" sz="3900" spc="-1297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baseline="1068" sz="3900" spc="82">
                <a:solidFill>
                  <a:srgbClr val="FFFFFF"/>
                </a:solidFill>
                <a:latin typeface="Cambria"/>
                <a:cs typeface="Cambria"/>
              </a:rPr>
              <a:t>ˆ</a:t>
            </a:r>
            <a:endParaRPr baseline="1068" sz="3900">
              <a:latin typeface="Cambria"/>
              <a:cs typeface="Cambria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703576" y="2798064"/>
            <a:ext cx="6986016" cy="688848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4733926" y="2076451"/>
            <a:ext cx="185420" cy="276860"/>
            <a:chOff x="4733926" y="2076451"/>
            <a:chExt cx="185420" cy="276860"/>
          </a:xfrm>
        </p:grpSpPr>
        <p:sp>
          <p:nvSpPr>
            <p:cNvPr id="36" name="object 36" descr=""/>
            <p:cNvSpPr/>
            <p:nvPr/>
          </p:nvSpPr>
          <p:spPr>
            <a:xfrm>
              <a:off x="4746625" y="2082444"/>
              <a:ext cx="172720" cy="271145"/>
            </a:xfrm>
            <a:custGeom>
              <a:avLst/>
              <a:gdLst/>
              <a:ahLst/>
              <a:cxnLst/>
              <a:rect l="l" t="t" r="r" b="b"/>
              <a:pathLst>
                <a:path w="172720" h="271144">
                  <a:moveTo>
                    <a:pt x="172199" y="135305"/>
                  </a:moveTo>
                  <a:lnTo>
                    <a:pt x="0" y="0"/>
                  </a:lnTo>
                  <a:lnTo>
                    <a:pt x="0" y="5346"/>
                  </a:lnTo>
                  <a:lnTo>
                    <a:pt x="149225" y="122605"/>
                  </a:lnTo>
                  <a:lnTo>
                    <a:pt x="147485" y="123964"/>
                  </a:lnTo>
                  <a:lnTo>
                    <a:pt x="142354" y="128003"/>
                  </a:lnTo>
                  <a:lnTo>
                    <a:pt x="12700" y="229870"/>
                  </a:lnTo>
                  <a:lnTo>
                    <a:pt x="6350" y="234861"/>
                  </a:lnTo>
                  <a:lnTo>
                    <a:pt x="0" y="239852"/>
                  </a:lnTo>
                  <a:lnTo>
                    <a:pt x="0" y="270598"/>
                  </a:lnTo>
                  <a:lnTo>
                    <a:pt x="33248" y="244475"/>
                  </a:lnTo>
                  <a:lnTo>
                    <a:pt x="172199" y="135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740276" y="208280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0" y="244475"/>
                  </a:lnTo>
                  <a:lnTo>
                    <a:pt x="155575" y="12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740276" y="208280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155575" y="122237"/>
                  </a:lnTo>
                  <a:lnTo>
                    <a:pt x="0" y="2444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9" name="object 39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Estimation</a:t>
            </a:r>
            <a:r>
              <a:rPr dirty="0" sz="4400" spc="-170"/>
              <a:t> </a:t>
            </a:r>
            <a:r>
              <a:rPr dirty="0" sz="4400" spc="-10"/>
              <a:t>Process</a:t>
            </a:r>
            <a:endParaRPr sz="4400"/>
          </a:p>
        </p:txBody>
      </p:sp>
      <p:grpSp>
        <p:nvGrpSpPr>
          <p:cNvPr id="4" name="object 4" descr=""/>
          <p:cNvGrpSpPr/>
          <p:nvPr/>
        </p:nvGrpSpPr>
        <p:grpSpPr>
          <a:xfrm>
            <a:off x="2234183" y="966216"/>
            <a:ext cx="3648710" cy="2429510"/>
            <a:chOff x="2234183" y="966216"/>
            <a:chExt cx="3648710" cy="242951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4183" y="966216"/>
              <a:ext cx="3648455" cy="24292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9295" y="1344168"/>
              <a:ext cx="2139696" cy="52730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9295" y="1600200"/>
              <a:ext cx="432816" cy="52425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3031" y="1600200"/>
              <a:ext cx="509016" cy="52425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8103" y="1588008"/>
              <a:ext cx="441959" cy="52425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1839" y="1740408"/>
              <a:ext cx="292608" cy="34747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4136" y="1600200"/>
              <a:ext cx="512063" cy="52425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2255" y="1588008"/>
              <a:ext cx="438912" cy="52425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5991" y="1740408"/>
              <a:ext cx="292608" cy="34747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73423" y="1600200"/>
              <a:ext cx="429768" cy="52425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44111" y="1600200"/>
              <a:ext cx="454151" cy="52425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1272" y="1588008"/>
              <a:ext cx="417575" cy="52425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9295" y="1840991"/>
              <a:ext cx="2401824" cy="52425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9295" y="2081783"/>
              <a:ext cx="457200" cy="5273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9503" y="2081783"/>
              <a:ext cx="393192" cy="5273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65703" y="2081783"/>
              <a:ext cx="429768" cy="5273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81527" y="2081783"/>
              <a:ext cx="643127" cy="52730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07663" y="2069591"/>
              <a:ext cx="441960" cy="52425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84447" y="2221991"/>
              <a:ext cx="292608" cy="34747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66744" y="2081783"/>
              <a:ext cx="512063" cy="52730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61816" y="2069591"/>
              <a:ext cx="441960" cy="52425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38600" y="2221991"/>
              <a:ext cx="292608" cy="34747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66032" y="2081783"/>
              <a:ext cx="429767" cy="52730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49295" y="2334768"/>
              <a:ext cx="2535935" cy="52730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49295" y="2563368"/>
              <a:ext cx="441959" cy="52730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26079" y="2715767"/>
              <a:ext cx="292607" cy="35052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50463" y="2578608"/>
              <a:ext cx="432815" cy="52425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66287" y="2563368"/>
              <a:ext cx="441960" cy="52730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43072" y="2715767"/>
              <a:ext cx="289560" cy="350520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/>
          <p:nvPr/>
        </p:nvSpPr>
        <p:spPr>
          <a:xfrm>
            <a:off x="2858244" y="1395476"/>
            <a:ext cx="2294255" cy="153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039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Regression</a:t>
            </a:r>
            <a:r>
              <a:rPr dirty="0" sz="1800" spc="20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Cambria"/>
                <a:cs typeface="Cambria"/>
              </a:rPr>
              <a:t>Model</a:t>
            </a:r>
            <a:endParaRPr sz="1800">
              <a:latin typeface="Cambria"/>
              <a:cs typeface="Cambria"/>
            </a:endParaRPr>
          </a:p>
          <a:p>
            <a:pPr marL="38100" marR="30480">
              <a:lnSpc>
                <a:spcPct val="87400"/>
              </a:lnSpc>
              <a:spcBef>
                <a:spcPts val="165"/>
              </a:spcBef>
            </a:pPr>
            <a:r>
              <a:rPr dirty="0" sz="1800" spc="70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sz="1800" spc="15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180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900">
                <a:solidFill>
                  <a:srgbClr val="FFFFFF"/>
                </a:solidFill>
                <a:latin typeface="Symbol"/>
                <a:cs typeface="Symbol"/>
              </a:rPr>
              <a:t></a:t>
            </a:r>
            <a:r>
              <a:rPr dirty="0" baseline="-13888" sz="180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dirty="0" baseline="-13888" sz="1800" spc="217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80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900">
                <a:solidFill>
                  <a:srgbClr val="FFFFFF"/>
                </a:solidFill>
                <a:latin typeface="Symbol"/>
                <a:cs typeface="Symbol"/>
              </a:rPr>
              <a:t></a:t>
            </a:r>
            <a:r>
              <a:rPr dirty="0" baseline="-13888" sz="180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dirty="0" sz="1800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1800" spc="15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900" spc="-25">
                <a:solidFill>
                  <a:srgbClr val="FFFFFF"/>
                </a:solidFill>
                <a:latin typeface="Symbol"/>
                <a:cs typeface="Symbol"/>
              </a:rPr>
              <a:t></a:t>
            </a:r>
            <a:r>
              <a:rPr dirty="0" sz="19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Regression</a:t>
            </a:r>
            <a:r>
              <a:rPr dirty="0" sz="1800" spc="20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mbria"/>
                <a:cs typeface="Cambria"/>
              </a:rPr>
              <a:t>Equation </a:t>
            </a:r>
            <a:r>
              <a:rPr dirty="0" sz="1800" i="1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1800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r>
              <a:rPr dirty="0" sz="1800" spc="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1800" spc="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900">
                <a:solidFill>
                  <a:srgbClr val="FFFFFF"/>
                </a:solidFill>
                <a:latin typeface="Symbol"/>
                <a:cs typeface="Symbol"/>
              </a:rPr>
              <a:t></a:t>
            </a:r>
            <a:r>
              <a:rPr dirty="0" baseline="-13888" sz="180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dirty="0" baseline="-13888" sz="1800" spc="209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800" spc="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Symbol"/>
                <a:cs typeface="Symbol"/>
              </a:rPr>
              <a:t></a:t>
            </a:r>
            <a:r>
              <a:rPr dirty="0" baseline="-13888" sz="1800" spc="-37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dirty="0" sz="1800" spc="-25" i="1">
                <a:solidFill>
                  <a:srgbClr val="FFFFFF"/>
                </a:solidFill>
                <a:latin typeface="Cambria"/>
                <a:cs typeface="Cambria"/>
              </a:rPr>
              <a:t>x </a:t>
            </a:r>
            <a:r>
              <a:rPr dirty="0" sz="1800" spc="70">
                <a:solidFill>
                  <a:srgbClr val="FFFFFF"/>
                </a:solidFill>
                <a:latin typeface="Cambria"/>
                <a:cs typeface="Cambria"/>
              </a:rPr>
              <a:t>Unknown</a:t>
            </a:r>
            <a:r>
              <a:rPr dirty="0" sz="1800" spc="7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mbria"/>
                <a:cs typeface="Cambria"/>
              </a:rPr>
              <a:t>Parameters</a:t>
            </a:r>
            <a:endParaRPr sz="1800">
              <a:latin typeface="Cambria"/>
              <a:cs typeface="Cambria"/>
            </a:endParaRPr>
          </a:p>
          <a:p>
            <a:pPr marL="38100">
              <a:lnSpc>
                <a:spcPts val="1914"/>
              </a:lnSpc>
            </a:pPr>
            <a:r>
              <a:rPr dirty="0" sz="1900">
                <a:solidFill>
                  <a:srgbClr val="FFFFFF"/>
                </a:solidFill>
                <a:latin typeface="Symbol"/>
                <a:cs typeface="Symbol"/>
              </a:rPr>
              <a:t></a:t>
            </a:r>
            <a:r>
              <a:rPr dirty="0" baseline="-13888" sz="180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, </a:t>
            </a:r>
            <a:r>
              <a:rPr dirty="0" sz="1900" spc="-25">
                <a:solidFill>
                  <a:srgbClr val="FFFFFF"/>
                </a:solidFill>
                <a:latin typeface="Symbol"/>
                <a:cs typeface="Symbol"/>
              </a:rPr>
              <a:t></a:t>
            </a:r>
            <a:r>
              <a:rPr dirty="0" baseline="-13888" sz="1800" spc="-37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baseline="-13888" sz="1800">
              <a:latin typeface="Cambria"/>
              <a:cs typeface="Cambria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6330696" y="929639"/>
            <a:ext cx="3590925" cy="2502535"/>
            <a:chOff x="6330696" y="929639"/>
            <a:chExt cx="3590925" cy="2502535"/>
          </a:xfrm>
        </p:grpSpPr>
        <p:pic>
          <p:nvPicPr>
            <p:cNvPr id="36" name="object 3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30696" y="929639"/>
              <a:ext cx="3590544" cy="250240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36664" y="1267967"/>
              <a:ext cx="1661160" cy="527303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6971024" y="1319276"/>
            <a:ext cx="1370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"/>
                <a:cs typeface="Cambria"/>
              </a:rPr>
              <a:t>Sample</a:t>
            </a:r>
            <a:r>
              <a:rPr dirty="0" sz="1800" spc="295">
                <a:latin typeface="Cambria"/>
                <a:cs typeface="Cambria"/>
              </a:rPr>
              <a:t> </a:t>
            </a:r>
            <a:r>
              <a:rPr dirty="0" sz="1800" spc="-20">
                <a:latin typeface="Cambria"/>
                <a:cs typeface="Cambria"/>
              </a:rPr>
              <a:t>Data: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6836664" y="1508760"/>
            <a:ext cx="1003300" cy="1594485"/>
            <a:chOff x="6836664" y="1508760"/>
            <a:chExt cx="1003300" cy="1594485"/>
          </a:xfrm>
        </p:grpSpPr>
        <p:pic>
          <p:nvPicPr>
            <p:cNvPr id="40" name="object 4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36664" y="1508760"/>
              <a:ext cx="1002792" cy="527303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836664" y="1840992"/>
              <a:ext cx="432816" cy="52425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01256" y="1978152"/>
              <a:ext cx="292607" cy="35052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70064" y="1840992"/>
              <a:ext cx="432816" cy="52425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34656" y="1978152"/>
              <a:ext cx="292607" cy="35052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36664" y="2081784"/>
              <a:ext cx="832103" cy="52425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94576" y="2334768"/>
              <a:ext cx="832103" cy="527303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36664" y="2575560"/>
              <a:ext cx="432816" cy="52730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001256" y="2715768"/>
              <a:ext cx="298703" cy="34747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321296" y="2575560"/>
              <a:ext cx="429768" cy="527303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85888" y="2715768"/>
              <a:ext cx="298703" cy="347472"/>
            </a:xfrm>
            <a:prstGeom prst="rect">
              <a:avLst/>
            </a:prstGeom>
          </p:spPr>
        </p:pic>
      </p:grpSp>
      <p:sp>
        <p:nvSpPr>
          <p:cNvPr id="51" name="object 51" descr=""/>
          <p:cNvSpPr txBox="1"/>
          <p:nvPr/>
        </p:nvSpPr>
        <p:spPr>
          <a:xfrm>
            <a:off x="6894824" y="1505203"/>
            <a:ext cx="901700" cy="142176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530"/>
              </a:spcBef>
              <a:tabLst>
                <a:tab pos="659765" algn="l"/>
              </a:tabLst>
            </a:pPr>
            <a:r>
              <a:rPr dirty="0" sz="1800" spc="30" i="1">
                <a:latin typeface="Cambria"/>
                <a:cs typeface="Cambria"/>
              </a:rPr>
              <a:t>x</a:t>
            </a:r>
            <a:r>
              <a:rPr dirty="0" sz="1800" i="1">
                <a:latin typeface="Cambria"/>
                <a:cs typeface="Cambria"/>
              </a:rPr>
              <a:t>	</a:t>
            </a:r>
            <a:r>
              <a:rPr dirty="0" sz="1800" spc="20" i="1">
                <a:latin typeface="Cambria"/>
                <a:cs typeface="Cambria"/>
              </a:rPr>
              <a:t>y</a:t>
            </a:r>
            <a:endParaRPr sz="1800">
              <a:latin typeface="Cambria"/>
              <a:cs typeface="Cambria"/>
            </a:endParaRPr>
          </a:p>
          <a:p>
            <a:pPr marL="88900">
              <a:lnSpc>
                <a:spcPts val="2039"/>
              </a:lnSpc>
              <a:spcBef>
                <a:spcPts val="434"/>
              </a:spcBef>
              <a:tabLst>
                <a:tab pos="621665" algn="l"/>
              </a:tabLst>
            </a:pPr>
            <a:r>
              <a:rPr dirty="0" sz="1800" spc="-25" i="1">
                <a:latin typeface="Cambria"/>
                <a:cs typeface="Cambria"/>
              </a:rPr>
              <a:t>x</a:t>
            </a:r>
            <a:r>
              <a:rPr dirty="0" baseline="-13888" sz="1800" spc="-37">
                <a:latin typeface="Cambria"/>
                <a:cs typeface="Cambria"/>
              </a:rPr>
              <a:t>1</a:t>
            </a:r>
            <a:r>
              <a:rPr dirty="0" baseline="-13888" sz="1800">
                <a:latin typeface="Cambria"/>
                <a:cs typeface="Cambria"/>
              </a:rPr>
              <a:t>	</a:t>
            </a:r>
            <a:r>
              <a:rPr dirty="0" sz="1800" spc="-25" i="1">
                <a:latin typeface="Cambria"/>
                <a:cs typeface="Cambria"/>
              </a:rPr>
              <a:t>y</a:t>
            </a:r>
            <a:r>
              <a:rPr dirty="0" baseline="-13888" sz="1800" spc="-37">
                <a:latin typeface="Cambria"/>
                <a:cs typeface="Cambria"/>
              </a:rPr>
              <a:t>1</a:t>
            </a:r>
            <a:endParaRPr baseline="-13888" sz="1800">
              <a:latin typeface="Cambria"/>
              <a:cs typeface="Cambria"/>
            </a:endParaRPr>
          </a:p>
          <a:p>
            <a:pPr marL="88900">
              <a:lnSpc>
                <a:spcPts val="1955"/>
              </a:lnSpc>
              <a:tabLst>
                <a:tab pos="545465" algn="l"/>
              </a:tabLst>
            </a:pPr>
            <a:r>
              <a:rPr dirty="0" sz="1800" spc="-50" b="1" i="1">
                <a:latin typeface="Times New Roman"/>
                <a:cs typeface="Times New Roman"/>
              </a:rPr>
              <a:t>.</a:t>
            </a:r>
            <a:r>
              <a:rPr dirty="0" sz="1800" b="1" i="1">
                <a:latin typeface="Times New Roman"/>
                <a:cs typeface="Times New Roman"/>
              </a:rPr>
              <a:t>	</a:t>
            </a:r>
            <a:r>
              <a:rPr dirty="0" sz="1800" spc="-50" b="1" i="1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46050">
              <a:lnSpc>
                <a:spcPts val="1945"/>
              </a:lnSpc>
              <a:tabLst>
                <a:tab pos="602615" algn="l"/>
              </a:tabLst>
            </a:pPr>
            <a:r>
              <a:rPr dirty="0" sz="1800" spc="-50" b="1" i="1">
                <a:latin typeface="Times New Roman"/>
                <a:cs typeface="Times New Roman"/>
              </a:rPr>
              <a:t>.</a:t>
            </a:r>
            <a:r>
              <a:rPr dirty="0" sz="1800" b="1" i="1">
                <a:latin typeface="Times New Roman"/>
                <a:cs typeface="Times New Roman"/>
              </a:rPr>
              <a:t>	</a:t>
            </a:r>
            <a:r>
              <a:rPr dirty="0" sz="1800" spc="-50" b="1" i="1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88900">
              <a:lnSpc>
                <a:spcPts val="2030"/>
              </a:lnSpc>
              <a:tabLst>
                <a:tab pos="572770" algn="l"/>
              </a:tabLst>
            </a:pPr>
            <a:r>
              <a:rPr dirty="0" sz="1800" spc="25" i="1">
                <a:latin typeface="Cambria"/>
                <a:cs typeface="Cambria"/>
              </a:rPr>
              <a:t>x</a:t>
            </a:r>
            <a:r>
              <a:rPr dirty="0" baseline="-13888" sz="1800" spc="37" i="1">
                <a:latin typeface="Cambria"/>
                <a:cs typeface="Cambria"/>
              </a:rPr>
              <a:t>n</a:t>
            </a:r>
            <a:r>
              <a:rPr dirty="0" baseline="-13888" sz="1800" i="1">
                <a:latin typeface="Cambria"/>
                <a:cs typeface="Cambria"/>
              </a:rPr>
              <a:t>	</a:t>
            </a:r>
            <a:r>
              <a:rPr dirty="0" sz="1800" spc="-25" i="1">
                <a:latin typeface="Cambria"/>
                <a:cs typeface="Cambria"/>
              </a:rPr>
              <a:t>y</a:t>
            </a:r>
            <a:r>
              <a:rPr dirty="0" baseline="-13888" sz="1800" spc="-37" i="1">
                <a:latin typeface="Cambria"/>
                <a:cs typeface="Cambria"/>
              </a:rPr>
              <a:t>n</a:t>
            </a:r>
            <a:endParaRPr baseline="-13888" sz="1800">
              <a:latin typeface="Cambria"/>
              <a:cs typeface="Cambria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2234183" y="3803903"/>
            <a:ext cx="3648710" cy="2429510"/>
            <a:chOff x="2234183" y="3803903"/>
            <a:chExt cx="3648710" cy="2429510"/>
          </a:xfrm>
        </p:grpSpPr>
        <p:pic>
          <p:nvPicPr>
            <p:cNvPr id="53" name="object 5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34183" y="3803903"/>
              <a:ext cx="3648455" cy="242925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749295" y="4501895"/>
              <a:ext cx="423671" cy="52730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07791" y="4642103"/>
              <a:ext cx="289560" cy="34747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990087" y="4501895"/>
              <a:ext cx="762000" cy="527304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435095" y="4501895"/>
              <a:ext cx="420624" cy="527304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90544" y="4642103"/>
              <a:ext cx="292608" cy="34747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749295" y="4770119"/>
              <a:ext cx="2377439" cy="52425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49295" y="5035295"/>
              <a:ext cx="441959" cy="527304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26079" y="5187695"/>
              <a:ext cx="292607" cy="35052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008375" y="5050536"/>
              <a:ext cx="762000" cy="52425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453383" y="5035295"/>
              <a:ext cx="441960" cy="527304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630167" y="5187695"/>
              <a:ext cx="289560" cy="350520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2858244" y="4553204"/>
            <a:ext cx="213550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135"/>
              </a:lnSpc>
              <a:spcBef>
                <a:spcPts val="100"/>
              </a:spcBef>
            </a:pPr>
            <a:r>
              <a:rPr dirty="0" sz="1800" spc="-20" i="1">
                <a:latin typeface="Cambria"/>
                <a:cs typeface="Cambria"/>
              </a:rPr>
              <a:t>b</a:t>
            </a:r>
            <a:r>
              <a:rPr dirty="0" baseline="-13888" sz="1800" spc="-30">
                <a:latin typeface="Cambria"/>
                <a:cs typeface="Cambria"/>
              </a:rPr>
              <a:t>0</a:t>
            </a:r>
            <a:r>
              <a:rPr dirty="0" baseline="-13888" sz="1800" spc="270">
                <a:latin typeface="Cambria"/>
                <a:cs typeface="Cambria"/>
              </a:rPr>
              <a:t> </a:t>
            </a:r>
            <a:r>
              <a:rPr dirty="0" sz="1800">
                <a:latin typeface="Cambria"/>
                <a:cs typeface="Cambria"/>
              </a:rPr>
              <a:t>and</a:t>
            </a:r>
            <a:r>
              <a:rPr dirty="0" sz="1800" spc="50">
                <a:latin typeface="Cambria"/>
                <a:cs typeface="Cambria"/>
              </a:rPr>
              <a:t> </a:t>
            </a:r>
            <a:r>
              <a:rPr dirty="0" sz="1800" spc="-25" i="1">
                <a:latin typeface="Cambria"/>
                <a:cs typeface="Cambria"/>
              </a:rPr>
              <a:t>b</a:t>
            </a:r>
            <a:r>
              <a:rPr dirty="0" baseline="-13888" sz="1800" spc="-37">
                <a:latin typeface="Cambria"/>
                <a:cs typeface="Cambria"/>
              </a:rPr>
              <a:t>1</a:t>
            </a:r>
            <a:endParaRPr baseline="-13888" sz="1800">
              <a:latin typeface="Cambria"/>
              <a:cs typeface="Cambria"/>
            </a:endParaRPr>
          </a:p>
          <a:p>
            <a:pPr marL="38100">
              <a:lnSpc>
                <a:spcPts val="2100"/>
              </a:lnSpc>
            </a:pPr>
            <a:r>
              <a:rPr dirty="0" sz="1800">
                <a:latin typeface="Cambria"/>
                <a:cs typeface="Cambria"/>
              </a:rPr>
              <a:t>provide</a:t>
            </a:r>
            <a:r>
              <a:rPr dirty="0" sz="1800" spc="160">
                <a:latin typeface="Cambria"/>
                <a:cs typeface="Cambria"/>
              </a:rPr>
              <a:t> </a:t>
            </a:r>
            <a:r>
              <a:rPr dirty="0" sz="1800">
                <a:latin typeface="Cambria"/>
                <a:cs typeface="Cambria"/>
              </a:rPr>
              <a:t>estimates</a:t>
            </a:r>
            <a:r>
              <a:rPr dirty="0" sz="1800" spc="160">
                <a:latin typeface="Cambria"/>
                <a:cs typeface="Cambria"/>
              </a:rPr>
              <a:t> </a:t>
            </a:r>
            <a:r>
              <a:rPr dirty="0" sz="1800" spc="-25">
                <a:latin typeface="Cambria"/>
                <a:cs typeface="Cambria"/>
              </a:rPr>
              <a:t>of</a:t>
            </a:r>
            <a:endParaRPr sz="1800">
              <a:latin typeface="Cambria"/>
              <a:cs typeface="Cambria"/>
            </a:endParaRPr>
          </a:p>
          <a:p>
            <a:pPr marL="38100">
              <a:lnSpc>
                <a:spcPts val="2240"/>
              </a:lnSpc>
            </a:pPr>
            <a:r>
              <a:rPr dirty="0" sz="1900">
                <a:solidFill>
                  <a:srgbClr val="FFFFFF"/>
                </a:solidFill>
                <a:latin typeface="Symbol"/>
                <a:cs typeface="Symbol"/>
              </a:rPr>
              <a:t></a:t>
            </a:r>
            <a:r>
              <a:rPr dirty="0" baseline="-13888" sz="180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dirty="0" baseline="-13888" sz="1800" spc="277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1800" spc="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Symbol"/>
                <a:cs typeface="Symbol"/>
              </a:rPr>
              <a:t></a:t>
            </a:r>
            <a:r>
              <a:rPr dirty="0" baseline="-13888" sz="1800" spc="-37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baseline="-13888" sz="1800">
              <a:latin typeface="Cambria"/>
              <a:cs typeface="Cambria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2047876" y="2019301"/>
            <a:ext cx="8067675" cy="4213860"/>
            <a:chOff x="2047876" y="2019301"/>
            <a:chExt cx="8067675" cy="4213860"/>
          </a:xfrm>
        </p:grpSpPr>
        <p:sp>
          <p:nvSpPr>
            <p:cNvPr id="67" name="object 67" descr=""/>
            <p:cNvSpPr/>
            <p:nvPr/>
          </p:nvSpPr>
          <p:spPr>
            <a:xfrm>
              <a:off x="5842000" y="2127251"/>
              <a:ext cx="552450" cy="76200"/>
            </a:xfrm>
            <a:custGeom>
              <a:avLst/>
              <a:gdLst/>
              <a:ahLst/>
              <a:cxnLst/>
              <a:rect l="l" t="t" r="r" b="b"/>
              <a:pathLst>
                <a:path w="552450" h="76200">
                  <a:moveTo>
                    <a:pt x="476250" y="0"/>
                  </a:moveTo>
                  <a:lnTo>
                    <a:pt x="476250" y="28575"/>
                  </a:lnTo>
                  <a:lnTo>
                    <a:pt x="0" y="28573"/>
                  </a:lnTo>
                  <a:lnTo>
                    <a:pt x="0" y="47623"/>
                  </a:lnTo>
                  <a:lnTo>
                    <a:pt x="476250" y="47625"/>
                  </a:lnTo>
                  <a:lnTo>
                    <a:pt x="476250" y="76200"/>
                  </a:lnTo>
                  <a:lnTo>
                    <a:pt x="552450" y="38100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829300" y="2114551"/>
              <a:ext cx="552450" cy="76200"/>
            </a:xfrm>
            <a:custGeom>
              <a:avLst/>
              <a:gdLst/>
              <a:ahLst/>
              <a:cxnLst/>
              <a:rect l="l" t="t" r="r" b="b"/>
              <a:pathLst>
                <a:path w="552450" h="76200">
                  <a:moveTo>
                    <a:pt x="476250" y="0"/>
                  </a:moveTo>
                  <a:lnTo>
                    <a:pt x="476250" y="76200"/>
                  </a:lnTo>
                  <a:lnTo>
                    <a:pt x="533400" y="47625"/>
                  </a:lnTo>
                  <a:lnTo>
                    <a:pt x="488950" y="47625"/>
                  </a:lnTo>
                  <a:lnTo>
                    <a:pt x="488950" y="28575"/>
                  </a:lnTo>
                  <a:lnTo>
                    <a:pt x="533400" y="28575"/>
                  </a:lnTo>
                  <a:lnTo>
                    <a:pt x="476250" y="0"/>
                  </a:lnTo>
                  <a:close/>
                </a:path>
                <a:path w="552450" h="76200">
                  <a:moveTo>
                    <a:pt x="476250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476250" y="47625"/>
                  </a:lnTo>
                  <a:lnTo>
                    <a:pt x="476250" y="28575"/>
                  </a:lnTo>
                  <a:close/>
                </a:path>
                <a:path w="552450" h="76200">
                  <a:moveTo>
                    <a:pt x="533400" y="28575"/>
                  </a:moveTo>
                  <a:lnTo>
                    <a:pt x="488950" y="28575"/>
                  </a:lnTo>
                  <a:lnTo>
                    <a:pt x="488950" y="47625"/>
                  </a:lnTo>
                  <a:lnTo>
                    <a:pt x="533400" y="47625"/>
                  </a:lnTo>
                  <a:lnTo>
                    <a:pt x="552450" y="38100"/>
                  </a:lnTo>
                  <a:lnTo>
                    <a:pt x="533400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5842000" y="4965701"/>
              <a:ext cx="552450" cy="76200"/>
            </a:xfrm>
            <a:custGeom>
              <a:avLst/>
              <a:gdLst/>
              <a:ahLst/>
              <a:cxnLst/>
              <a:rect l="l" t="t" r="r" b="b"/>
              <a:pathLst>
                <a:path w="5524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552450" y="47623"/>
                  </a:lnTo>
                  <a:lnTo>
                    <a:pt x="552450" y="28573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5829300" y="4953001"/>
              <a:ext cx="552450" cy="76200"/>
            </a:xfrm>
            <a:custGeom>
              <a:avLst/>
              <a:gdLst/>
              <a:ahLst/>
              <a:cxnLst/>
              <a:rect l="l" t="t" r="r" b="b"/>
              <a:pathLst>
                <a:path w="5524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552450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552450" h="76200">
                  <a:moveTo>
                    <a:pt x="552450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552450" y="47625"/>
                  </a:lnTo>
                  <a:lnTo>
                    <a:pt x="552450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099426" y="3365500"/>
              <a:ext cx="76200" cy="476250"/>
            </a:xfrm>
            <a:custGeom>
              <a:avLst/>
              <a:gdLst/>
              <a:ahLst/>
              <a:cxnLst/>
              <a:rect l="l" t="t" r="r" b="b"/>
              <a:pathLst>
                <a:path w="76200" h="476250">
                  <a:moveTo>
                    <a:pt x="47623" y="0"/>
                  </a:moveTo>
                  <a:lnTo>
                    <a:pt x="28573" y="0"/>
                  </a:lnTo>
                  <a:lnTo>
                    <a:pt x="28575" y="400050"/>
                  </a:lnTo>
                  <a:lnTo>
                    <a:pt x="0" y="400050"/>
                  </a:lnTo>
                  <a:lnTo>
                    <a:pt x="38100" y="476250"/>
                  </a:lnTo>
                  <a:lnTo>
                    <a:pt x="76200" y="400050"/>
                  </a:lnTo>
                  <a:lnTo>
                    <a:pt x="47625" y="400050"/>
                  </a:lnTo>
                  <a:lnTo>
                    <a:pt x="47623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086726" y="3352800"/>
              <a:ext cx="76200" cy="476250"/>
            </a:xfrm>
            <a:custGeom>
              <a:avLst/>
              <a:gdLst/>
              <a:ahLst/>
              <a:cxnLst/>
              <a:rect l="l" t="t" r="r" b="b"/>
              <a:pathLst>
                <a:path w="76200" h="476250">
                  <a:moveTo>
                    <a:pt x="28574" y="400050"/>
                  </a:moveTo>
                  <a:lnTo>
                    <a:pt x="0" y="400050"/>
                  </a:lnTo>
                  <a:lnTo>
                    <a:pt x="38100" y="476250"/>
                  </a:lnTo>
                  <a:lnTo>
                    <a:pt x="69850" y="412750"/>
                  </a:lnTo>
                  <a:lnTo>
                    <a:pt x="28575" y="412750"/>
                  </a:lnTo>
                  <a:lnTo>
                    <a:pt x="28574" y="400050"/>
                  </a:lnTo>
                  <a:close/>
                </a:path>
                <a:path w="76200" h="476250">
                  <a:moveTo>
                    <a:pt x="47623" y="0"/>
                  </a:moveTo>
                  <a:lnTo>
                    <a:pt x="28573" y="0"/>
                  </a:lnTo>
                  <a:lnTo>
                    <a:pt x="28575" y="412750"/>
                  </a:lnTo>
                  <a:lnTo>
                    <a:pt x="47625" y="412750"/>
                  </a:lnTo>
                  <a:lnTo>
                    <a:pt x="47623" y="0"/>
                  </a:lnTo>
                  <a:close/>
                </a:path>
                <a:path w="76200" h="476250">
                  <a:moveTo>
                    <a:pt x="76200" y="400050"/>
                  </a:moveTo>
                  <a:lnTo>
                    <a:pt x="47624" y="400050"/>
                  </a:lnTo>
                  <a:lnTo>
                    <a:pt x="47625" y="412750"/>
                  </a:lnTo>
                  <a:lnTo>
                    <a:pt x="69850" y="412750"/>
                  </a:lnTo>
                  <a:lnTo>
                    <a:pt x="76200" y="400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032251" y="3327400"/>
              <a:ext cx="76200" cy="514350"/>
            </a:xfrm>
            <a:custGeom>
              <a:avLst/>
              <a:gdLst/>
              <a:ahLst/>
              <a:cxnLst/>
              <a:rect l="l" t="t" r="r" b="b"/>
              <a:pathLst>
                <a:path w="76200" h="51435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3" y="514350"/>
                  </a:lnTo>
                  <a:lnTo>
                    <a:pt x="47623" y="51435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060575" y="2025294"/>
              <a:ext cx="2035175" cy="1804035"/>
            </a:xfrm>
            <a:custGeom>
              <a:avLst/>
              <a:gdLst/>
              <a:ahLst/>
              <a:cxnLst/>
              <a:rect l="l" t="t" r="r" b="b"/>
              <a:pathLst>
                <a:path w="2035175" h="1804035">
                  <a:moveTo>
                    <a:pt x="172199" y="135305"/>
                  </a:moveTo>
                  <a:lnTo>
                    <a:pt x="0" y="0"/>
                  </a:lnTo>
                  <a:lnTo>
                    <a:pt x="0" y="5346"/>
                  </a:lnTo>
                  <a:lnTo>
                    <a:pt x="149225" y="122605"/>
                  </a:lnTo>
                  <a:lnTo>
                    <a:pt x="147485" y="123964"/>
                  </a:lnTo>
                  <a:lnTo>
                    <a:pt x="142354" y="128003"/>
                  </a:lnTo>
                  <a:lnTo>
                    <a:pt x="12700" y="229870"/>
                  </a:lnTo>
                  <a:lnTo>
                    <a:pt x="6350" y="234861"/>
                  </a:lnTo>
                  <a:lnTo>
                    <a:pt x="0" y="239852"/>
                  </a:lnTo>
                  <a:lnTo>
                    <a:pt x="0" y="270598"/>
                  </a:lnTo>
                  <a:lnTo>
                    <a:pt x="33248" y="244475"/>
                  </a:lnTo>
                  <a:lnTo>
                    <a:pt x="172199" y="135305"/>
                  </a:lnTo>
                  <a:close/>
                </a:path>
                <a:path w="2035175" h="1804035">
                  <a:moveTo>
                    <a:pt x="2035175" y="1365605"/>
                  </a:moveTo>
                  <a:lnTo>
                    <a:pt x="2028825" y="1352905"/>
                  </a:lnTo>
                  <a:lnTo>
                    <a:pt x="1997075" y="1289405"/>
                  </a:lnTo>
                  <a:lnTo>
                    <a:pt x="1958975" y="1365605"/>
                  </a:lnTo>
                  <a:lnTo>
                    <a:pt x="1987550" y="1365605"/>
                  </a:lnTo>
                  <a:lnTo>
                    <a:pt x="1987550" y="1803755"/>
                  </a:lnTo>
                  <a:lnTo>
                    <a:pt x="2006600" y="1803755"/>
                  </a:lnTo>
                  <a:lnTo>
                    <a:pt x="2006600" y="1365605"/>
                  </a:lnTo>
                  <a:lnTo>
                    <a:pt x="2035175" y="1365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2054226" y="20256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0" y="244475"/>
                  </a:lnTo>
                  <a:lnTo>
                    <a:pt x="155575" y="12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2054226" y="20256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155575" y="122237"/>
                  </a:lnTo>
                  <a:lnTo>
                    <a:pt x="0" y="2444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934576" y="2038351"/>
              <a:ext cx="155575" cy="244475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9924297" y="2025286"/>
              <a:ext cx="172720" cy="271145"/>
            </a:xfrm>
            <a:custGeom>
              <a:avLst/>
              <a:gdLst/>
              <a:ahLst/>
              <a:cxnLst/>
              <a:rect l="l" t="t" r="r" b="b"/>
              <a:pathLst>
                <a:path w="172720" h="271144">
                  <a:moveTo>
                    <a:pt x="6870" y="129903"/>
                  </a:moveTo>
                  <a:lnTo>
                    <a:pt x="0" y="135301"/>
                  </a:lnTo>
                  <a:lnTo>
                    <a:pt x="172203" y="270603"/>
                  </a:lnTo>
                  <a:lnTo>
                    <a:pt x="172203" y="244839"/>
                  </a:lnTo>
                  <a:lnTo>
                    <a:pt x="153151" y="244839"/>
                  </a:lnTo>
                  <a:lnTo>
                    <a:pt x="6870" y="129903"/>
                  </a:lnTo>
                  <a:close/>
                </a:path>
                <a:path w="172720" h="271144">
                  <a:moveTo>
                    <a:pt x="153151" y="239484"/>
                  </a:moveTo>
                  <a:lnTo>
                    <a:pt x="153151" y="244839"/>
                  </a:lnTo>
                  <a:lnTo>
                    <a:pt x="172203" y="244839"/>
                  </a:lnTo>
                  <a:lnTo>
                    <a:pt x="172203" y="244475"/>
                  </a:lnTo>
                  <a:lnTo>
                    <a:pt x="159503" y="244475"/>
                  </a:lnTo>
                  <a:lnTo>
                    <a:pt x="153151" y="239484"/>
                  </a:lnTo>
                  <a:close/>
                </a:path>
                <a:path w="172720" h="271144">
                  <a:moveTo>
                    <a:pt x="172203" y="26128"/>
                  </a:moveTo>
                  <a:lnTo>
                    <a:pt x="159503" y="26128"/>
                  </a:lnTo>
                  <a:lnTo>
                    <a:pt x="159503" y="244475"/>
                  </a:lnTo>
                  <a:lnTo>
                    <a:pt x="172203" y="244475"/>
                  </a:lnTo>
                  <a:lnTo>
                    <a:pt x="172203" y="26128"/>
                  </a:lnTo>
                  <a:close/>
                </a:path>
                <a:path w="172720" h="271144">
                  <a:moveTo>
                    <a:pt x="172203" y="0"/>
                  </a:moveTo>
                  <a:lnTo>
                    <a:pt x="153151" y="14968"/>
                  </a:lnTo>
                  <a:lnTo>
                    <a:pt x="153151" y="31119"/>
                  </a:lnTo>
                  <a:lnTo>
                    <a:pt x="159503" y="26128"/>
                  </a:lnTo>
                  <a:lnTo>
                    <a:pt x="172203" y="26128"/>
                  </a:lnTo>
                  <a:lnTo>
                    <a:pt x="1722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9921876" y="20256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155575" y="0"/>
                  </a:moveTo>
                  <a:lnTo>
                    <a:pt x="0" y="122237"/>
                  </a:lnTo>
                  <a:lnTo>
                    <a:pt x="155575" y="244475"/>
                  </a:lnTo>
                  <a:lnTo>
                    <a:pt x="155575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921876" y="20256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155575" y="0"/>
                  </a:moveTo>
                  <a:lnTo>
                    <a:pt x="0" y="122237"/>
                  </a:lnTo>
                  <a:lnTo>
                    <a:pt x="155575" y="244475"/>
                  </a:lnTo>
                  <a:lnTo>
                    <a:pt x="155575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953626" y="4895851"/>
              <a:ext cx="155575" cy="244475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9943347" y="4882786"/>
              <a:ext cx="172720" cy="271145"/>
            </a:xfrm>
            <a:custGeom>
              <a:avLst/>
              <a:gdLst/>
              <a:ahLst/>
              <a:cxnLst/>
              <a:rect l="l" t="t" r="r" b="b"/>
              <a:pathLst>
                <a:path w="172720" h="271145">
                  <a:moveTo>
                    <a:pt x="6870" y="129903"/>
                  </a:moveTo>
                  <a:lnTo>
                    <a:pt x="0" y="135301"/>
                  </a:lnTo>
                  <a:lnTo>
                    <a:pt x="172203" y="270603"/>
                  </a:lnTo>
                  <a:lnTo>
                    <a:pt x="172203" y="244839"/>
                  </a:lnTo>
                  <a:lnTo>
                    <a:pt x="153151" y="244839"/>
                  </a:lnTo>
                  <a:lnTo>
                    <a:pt x="6870" y="129903"/>
                  </a:lnTo>
                  <a:close/>
                </a:path>
                <a:path w="172720" h="271145">
                  <a:moveTo>
                    <a:pt x="153151" y="239484"/>
                  </a:moveTo>
                  <a:lnTo>
                    <a:pt x="153151" y="244839"/>
                  </a:lnTo>
                  <a:lnTo>
                    <a:pt x="172203" y="244839"/>
                  </a:lnTo>
                  <a:lnTo>
                    <a:pt x="172203" y="244474"/>
                  </a:lnTo>
                  <a:lnTo>
                    <a:pt x="159503" y="244474"/>
                  </a:lnTo>
                  <a:lnTo>
                    <a:pt x="153151" y="239484"/>
                  </a:lnTo>
                  <a:close/>
                </a:path>
                <a:path w="172720" h="271145">
                  <a:moveTo>
                    <a:pt x="172203" y="26128"/>
                  </a:moveTo>
                  <a:lnTo>
                    <a:pt x="159503" y="26128"/>
                  </a:lnTo>
                  <a:lnTo>
                    <a:pt x="159503" y="244474"/>
                  </a:lnTo>
                  <a:lnTo>
                    <a:pt x="172203" y="244474"/>
                  </a:lnTo>
                  <a:lnTo>
                    <a:pt x="172203" y="26128"/>
                  </a:lnTo>
                  <a:close/>
                </a:path>
                <a:path w="172720" h="271145">
                  <a:moveTo>
                    <a:pt x="172203" y="0"/>
                  </a:moveTo>
                  <a:lnTo>
                    <a:pt x="153151" y="14968"/>
                  </a:lnTo>
                  <a:lnTo>
                    <a:pt x="153151" y="31119"/>
                  </a:lnTo>
                  <a:lnTo>
                    <a:pt x="159503" y="26128"/>
                  </a:lnTo>
                  <a:lnTo>
                    <a:pt x="172203" y="26128"/>
                  </a:lnTo>
                  <a:lnTo>
                    <a:pt x="1722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9940926" y="48831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155575" y="0"/>
                  </a:moveTo>
                  <a:lnTo>
                    <a:pt x="0" y="122237"/>
                  </a:lnTo>
                  <a:lnTo>
                    <a:pt x="155575" y="244475"/>
                  </a:lnTo>
                  <a:lnTo>
                    <a:pt x="155575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9940926" y="48831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155575" y="0"/>
                  </a:moveTo>
                  <a:lnTo>
                    <a:pt x="0" y="122237"/>
                  </a:lnTo>
                  <a:lnTo>
                    <a:pt x="155575" y="244475"/>
                  </a:lnTo>
                  <a:lnTo>
                    <a:pt x="155575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2060575" y="4901844"/>
              <a:ext cx="172720" cy="271145"/>
            </a:xfrm>
            <a:custGeom>
              <a:avLst/>
              <a:gdLst/>
              <a:ahLst/>
              <a:cxnLst/>
              <a:rect l="l" t="t" r="r" b="b"/>
              <a:pathLst>
                <a:path w="172719" h="271145">
                  <a:moveTo>
                    <a:pt x="172199" y="135305"/>
                  </a:moveTo>
                  <a:lnTo>
                    <a:pt x="0" y="0"/>
                  </a:lnTo>
                  <a:lnTo>
                    <a:pt x="0" y="5346"/>
                  </a:lnTo>
                  <a:lnTo>
                    <a:pt x="149225" y="122605"/>
                  </a:lnTo>
                  <a:lnTo>
                    <a:pt x="147485" y="123964"/>
                  </a:lnTo>
                  <a:lnTo>
                    <a:pt x="142354" y="128003"/>
                  </a:lnTo>
                  <a:lnTo>
                    <a:pt x="12700" y="229870"/>
                  </a:lnTo>
                  <a:lnTo>
                    <a:pt x="6350" y="234861"/>
                  </a:lnTo>
                  <a:lnTo>
                    <a:pt x="0" y="239852"/>
                  </a:lnTo>
                  <a:lnTo>
                    <a:pt x="0" y="270598"/>
                  </a:lnTo>
                  <a:lnTo>
                    <a:pt x="33248" y="244475"/>
                  </a:lnTo>
                  <a:lnTo>
                    <a:pt x="172199" y="135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2054226" y="490220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0" y="244475"/>
                  </a:lnTo>
                  <a:lnTo>
                    <a:pt x="155575" y="12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2054226" y="490220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155575" y="122237"/>
                  </a:lnTo>
                  <a:lnTo>
                    <a:pt x="0" y="2444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30695" y="3803904"/>
              <a:ext cx="3590544" cy="2429256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836663" y="4227576"/>
              <a:ext cx="1335024" cy="527304"/>
            </a:xfrm>
            <a:prstGeom prst="rect">
              <a:avLst/>
            </a:prstGeom>
          </p:spPr>
        </p:pic>
      </p:grpSp>
      <p:sp>
        <p:nvSpPr>
          <p:cNvPr id="90" name="object 90" descr=""/>
          <p:cNvSpPr txBox="1"/>
          <p:nvPr/>
        </p:nvSpPr>
        <p:spPr>
          <a:xfrm>
            <a:off x="6971024" y="4278883"/>
            <a:ext cx="1043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mbria"/>
                <a:cs typeface="Cambria"/>
              </a:rPr>
              <a:t>Estimated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6836664" y="4495800"/>
            <a:ext cx="2402205" cy="1350645"/>
            <a:chOff x="6836664" y="4495800"/>
            <a:chExt cx="2402205" cy="1350645"/>
          </a:xfrm>
        </p:grpSpPr>
        <p:pic>
          <p:nvPicPr>
            <p:cNvPr id="92" name="object 9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36664" y="4495800"/>
              <a:ext cx="2401824" cy="524256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836664" y="5041391"/>
              <a:ext cx="2011679" cy="527304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836664" y="5321807"/>
              <a:ext cx="423672" cy="524256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95160" y="5462015"/>
              <a:ext cx="289559" cy="347472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019544" y="5321807"/>
              <a:ext cx="429768" cy="524256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135368" y="5321807"/>
              <a:ext cx="420624" cy="524256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90816" y="5462015"/>
              <a:ext cx="292607" cy="347472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03592" y="4785359"/>
              <a:ext cx="1557527" cy="460247"/>
            </a:xfrm>
            <a:prstGeom prst="rect">
              <a:avLst/>
            </a:prstGeom>
          </p:spPr>
        </p:pic>
      </p:grpSp>
      <p:sp>
        <p:nvSpPr>
          <p:cNvPr id="100" name="object 100" descr=""/>
          <p:cNvSpPr txBox="1"/>
          <p:nvPr/>
        </p:nvSpPr>
        <p:spPr>
          <a:xfrm>
            <a:off x="6932924" y="4547107"/>
            <a:ext cx="2174875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ts val="1939"/>
              </a:lnSpc>
              <a:spcBef>
                <a:spcPts val="100"/>
              </a:spcBef>
            </a:pPr>
            <a:r>
              <a:rPr dirty="0" sz="1800">
                <a:latin typeface="Cambria"/>
                <a:cs typeface="Cambria"/>
              </a:rPr>
              <a:t>Regression</a:t>
            </a:r>
            <a:r>
              <a:rPr dirty="0" sz="1800" spc="204">
                <a:latin typeface="Cambria"/>
                <a:cs typeface="Cambria"/>
              </a:rPr>
              <a:t> </a:t>
            </a:r>
            <a:r>
              <a:rPr dirty="0" sz="1800" spc="-10">
                <a:latin typeface="Cambria"/>
                <a:cs typeface="Cambria"/>
              </a:rPr>
              <a:t>Equation</a:t>
            </a:r>
            <a:endParaRPr sz="1800">
              <a:latin typeface="Cambria"/>
              <a:cs typeface="Cambria"/>
            </a:endParaRPr>
          </a:p>
          <a:p>
            <a:pPr marL="520065">
              <a:lnSpc>
                <a:spcPts val="2570"/>
              </a:lnSpc>
            </a:pPr>
            <a:r>
              <a:rPr dirty="0" sz="2500" spc="-819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baseline="5555" sz="3750" spc="112">
                <a:solidFill>
                  <a:srgbClr val="FFFFFF"/>
                </a:solidFill>
                <a:latin typeface="Cambria"/>
                <a:cs typeface="Cambria"/>
              </a:rPr>
              <a:t>ˆ</a:t>
            </a:r>
            <a:r>
              <a:rPr dirty="0" baseline="5555" sz="3750" spc="337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50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r>
              <a:rPr dirty="0" sz="2500" spc="-1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-10" i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baseline="-24904" sz="2175" spc="-15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dirty="0" baseline="-24904" sz="2175" spc="29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500">
                <a:solidFill>
                  <a:srgbClr val="FFFFFF"/>
                </a:solidFill>
                <a:latin typeface="Symbol"/>
                <a:cs typeface="Symbol"/>
              </a:rPr>
              <a:t></a:t>
            </a:r>
            <a:r>
              <a:rPr dirty="0" sz="2500" spc="-2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-25" i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baseline="-24904" sz="2175" spc="-37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dirty="0" sz="2500" spc="-25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endParaRPr sz="2500">
              <a:latin typeface="Cambria"/>
              <a:cs typeface="Cambria"/>
            </a:endParaRPr>
          </a:p>
          <a:p>
            <a:pPr marL="50800">
              <a:lnSpc>
                <a:spcPts val="1945"/>
              </a:lnSpc>
            </a:pPr>
            <a:r>
              <a:rPr dirty="0" sz="1800">
                <a:latin typeface="Cambria"/>
                <a:cs typeface="Cambria"/>
              </a:rPr>
              <a:t>Sample</a:t>
            </a:r>
            <a:r>
              <a:rPr dirty="0" sz="1800" spc="295">
                <a:latin typeface="Cambria"/>
                <a:cs typeface="Cambria"/>
              </a:rPr>
              <a:t> </a:t>
            </a:r>
            <a:r>
              <a:rPr dirty="0" sz="1800" spc="-10">
                <a:latin typeface="Cambria"/>
                <a:cs typeface="Cambria"/>
              </a:rPr>
              <a:t>Statistics</a:t>
            </a:r>
            <a:endParaRPr sz="180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  <a:spcBef>
                <a:spcPts val="45"/>
              </a:spcBef>
            </a:pPr>
            <a:r>
              <a:rPr dirty="0" sz="1800" i="1">
                <a:latin typeface="Cambria"/>
                <a:cs typeface="Cambria"/>
              </a:rPr>
              <a:t>b</a:t>
            </a:r>
            <a:r>
              <a:rPr dirty="0" baseline="-13888" sz="1800">
                <a:latin typeface="Cambria"/>
                <a:cs typeface="Cambria"/>
              </a:rPr>
              <a:t>0</a:t>
            </a:r>
            <a:r>
              <a:rPr dirty="0" sz="1800">
                <a:latin typeface="Cambria"/>
                <a:cs typeface="Cambria"/>
              </a:rPr>
              <a:t>,</a:t>
            </a:r>
            <a:r>
              <a:rPr dirty="0" sz="1800" spc="-55">
                <a:latin typeface="Cambria"/>
                <a:cs typeface="Cambria"/>
              </a:rPr>
              <a:t> </a:t>
            </a:r>
            <a:r>
              <a:rPr dirty="0" sz="1800" spc="-25" i="1">
                <a:latin typeface="Cambria"/>
                <a:cs typeface="Cambria"/>
              </a:rPr>
              <a:t>b</a:t>
            </a:r>
            <a:r>
              <a:rPr dirty="0" baseline="-13888" sz="1800" spc="-37">
                <a:latin typeface="Cambria"/>
                <a:cs typeface="Cambria"/>
              </a:rPr>
              <a:t>1</a:t>
            </a:r>
            <a:endParaRPr baseline="-13888" sz="1800">
              <a:latin typeface="Cambria"/>
              <a:cs typeface="Cambria"/>
            </a:endParaRPr>
          </a:p>
        </p:txBody>
      </p:sp>
      <p:pic>
        <p:nvPicPr>
          <p:cNvPr id="101" name="object 101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151376" y="1661160"/>
            <a:ext cx="3910965" cy="1463040"/>
            <a:chOff x="4151376" y="1661160"/>
            <a:chExt cx="3910965" cy="14630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1376" y="1661160"/>
              <a:ext cx="3910583" cy="14630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320" y="1874520"/>
              <a:ext cx="3294887" cy="103327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132021" y="1977802"/>
              <a:ext cx="2581910" cy="530860"/>
            </a:xfrm>
            <a:custGeom>
              <a:avLst/>
              <a:gdLst/>
              <a:ahLst/>
              <a:cxnLst/>
              <a:rect l="l" t="t" r="r" b="b"/>
              <a:pathLst>
                <a:path w="2581909" h="530860">
                  <a:moveTo>
                    <a:pt x="1173262" y="0"/>
                  </a:moveTo>
                  <a:lnTo>
                    <a:pt x="1350655" y="0"/>
                  </a:lnTo>
                </a:path>
                <a:path w="2581909" h="530860">
                  <a:moveTo>
                    <a:pt x="2259005" y="0"/>
                  </a:moveTo>
                  <a:lnTo>
                    <a:pt x="2436395" y="0"/>
                  </a:lnTo>
                </a:path>
                <a:path w="2581909" h="530860">
                  <a:moveTo>
                    <a:pt x="1657927" y="530289"/>
                  </a:moveTo>
                  <a:lnTo>
                    <a:pt x="1835321" y="530289"/>
                  </a:lnTo>
                </a:path>
                <a:path w="2581909" h="530860">
                  <a:moveTo>
                    <a:pt x="0" y="387887"/>
                  </a:moveTo>
                  <a:lnTo>
                    <a:pt x="2581325" y="387887"/>
                  </a:lnTo>
                </a:path>
              </a:pathLst>
            </a:custGeom>
            <a:ln w="17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Least</a:t>
            </a:r>
            <a:r>
              <a:rPr dirty="0" spc="-90"/>
              <a:t> </a:t>
            </a:r>
            <a:r>
              <a:rPr dirty="0"/>
              <a:t>Squares</a:t>
            </a:r>
            <a:r>
              <a:rPr dirty="0" spc="-75"/>
              <a:t> </a:t>
            </a:r>
            <a:r>
              <a:rPr dirty="0" spc="-10"/>
              <a:t>Method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2241232" y="1067308"/>
            <a:ext cx="66694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800">
                <a:solidFill>
                  <a:srgbClr val="66FFFF"/>
                </a:solidFill>
                <a:latin typeface="Calibri"/>
                <a:cs typeface="Calibri"/>
              </a:rPr>
              <a:t>Slope</a:t>
            </a:r>
            <a:r>
              <a:rPr dirty="0" sz="2800" spc="-50">
                <a:solidFill>
                  <a:srgbClr val="66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66FFFF"/>
                </a:solidFill>
                <a:latin typeface="Calibri"/>
                <a:cs typeface="Calibri"/>
              </a:rPr>
              <a:t>for</a:t>
            </a:r>
            <a:r>
              <a:rPr dirty="0" sz="2800" spc="-45">
                <a:solidFill>
                  <a:srgbClr val="66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66FFFF"/>
                </a:solidFill>
                <a:latin typeface="Calibri"/>
                <a:cs typeface="Calibri"/>
              </a:rPr>
              <a:t>the</a:t>
            </a:r>
            <a:r>
              <a:rPr dirty="0" sz="2800" spc="-50">
                <a:solidFill>
                  <a:srgbClr val="66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66FFFF"/>
                </a:solidFill>
                <a:latin typeface="Calibri"/>
                <a:cs typeface="Calibri"/>
              </a:rPr>
              <a:t>Estimated</a:t>
            </a:r>
            <a:r>
              <a:rPr dirty="0" sz="2800" spc="-40">
                <a:solidFill>
                  <a:srgbClr val="66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66FFFF"/>
                </a:solidFill>
                <a:latin typeface="Calibri"/>
                <a:cs typeface="Calibri"/>
              </a:rPr>
              <a:t>Regression</a:t>
            </a:r>
            <a:r>
              <a:rPr dirty="0" sz="2800" spc="-35">
                <a:solidFill>
                  <a:srgbClr val="66FFFF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66FFFF"/>
                </a:solidFill>
                <a:latin typeface="Calibri"/>
                <a:cs typeface="Calibri"/>
              </a:rPr>
              <a:t>Equation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14461" y="2325245"/>
            <a:ext cx="12827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55824" y="2068752"/>
            <a:ext cx="8255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 i="1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303668" y="2599045"/>
            <a:ext cx="8255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 i="1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514440" y="1832454"/>
            <a:ext cx="2232660" cy="4483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516255" algn="l"/>
              </a:tabLst>
            </a:pPr>
            <a:r>
              <a:rPr dirty="0" sz="2750" spc="4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750" spc="45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2750" i="1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75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2750" spc="-1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50" spc="145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2750" spc="-330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750">
                <a:solidFill>
                  <a:srgbClr val="FFFFFF"/>
                </a:solidFill>
                <a:latin typeface="Cambria"/>
                <a:cs typeface="Cambria"/>
              </a:rPr>
              <a:t>)(</a:t>
            </a:r>
            <a:r>
              <a:rPr dirty="0" sz="2750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baseline="-24305" sz="2400" i="1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baseline="-24305" sz="2400" spc="127" i="1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dirty="0" sz="275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275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50" spc="125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sz="2750" spc="-325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750" spc="-5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endParaRPr sz="2750">
              <a:latin typeface="Cambria"/>
              <a:cs typeface="Cambr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454490" y="2088948"/>
            <a:ext cx="597535" cy="4483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89890" algn="l"/>
              </a:tabLst>
            </a:pPr>
            <a:r>
              <a:rPr dirty="0" sz="2750" spc="-50" i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sz="2750" i="1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750" spc="-5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139126" y="1737407"/>
            <a:ext cx="405130" cy="6597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150" spc="-50">
                <a:solidFill>
                  <a:srgbClr val="FFFFFF"/>
                </a:solidFill>
                <a:latin typeface="Symbol"/>
                <a:cs typeface="Symbol"/>
              </a:rPr>
              <a:t></a:t>
            </a:r>
            <a:endParaRPr sz="4150">
              <a:latin typeface="Symbol"/>
              <a:cs typeface="Symbo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561562" y="2186673"/>
            <a:ext cx="1688464" cy="6597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953769" algn="l"/>
              </a:tabLst>
            </a:pPr>
            <a:r>
              <a:rPr dirty="0" baseline="-8701" sz="6225" spc="112">
                <a:solidFill>
                  <a:srgbClr val="FFFFFF"/>
                </a:solidFill>
                <a:latin typeface="Symbol"/>
                <a:cs typeface="Symbol"/>
              </a:rPr>
              <a:t></a:t>
            </a:r>
            <a:r>
              <a:rPr dirty="0" sz="2750" spc="7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750" spc="75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2750" i="1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75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2750" spc="-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50" spc="40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2750" spc="4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r>
              <a:rPr dirty="0" baseline="43402" sz="2400" spc="6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baseline="43402" sz="2400">
              <a:latin typeface="Cambria"/>
              <a:cs typeface="Cambri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838576" y="2247901"/>
            <a:ext cx="185420" cy="276860"/>
            <a:chOff x="3838576" y="2247901"/>
            <a:chExt cx="185420" cy="276860"/>
          </a:xfrm>
        </p:grpSpPr>
        <p:sp>
          <p:nvSpPr>
            <p:cNvPr id="17" name="object 17" descr=""/>
            <p:cNvSpPr/>
            <p:nvPr/>
          </p:nvSpPr>
          <p:spPr>
            <a:xfrm>
              <a:off x="3851275" y="2253894"/>
              <a:ext cx="172720" cy="271145"/>
            </a:xfrm>
            <a:custGeom>
              <a:avLst/>
              <a:gdLst/>
              <a:ahLst/>
              <a:cxnLst/>
              <a:rect l="l" t="t" r="r" b="b"/>
              <a:pathLst>
                <a:path w="172720" h="271144">
                  <a:moveTo>
                    <a:pt x="172199" y="135305"/>
                  </a:moveTo>
                  <a:lnTo>
                    <a:pt x="0" y="0"/>
                  </a:lnTo>
                  <a:lnTo>
                    <a:pt x="0" y="5346"/>
                  </a:lnTo>
                  <a:lnTo>
                    <a:pt x="149225" y="122605"/>
                  </a:lnTo>
                  <a:lnTo>
                    <a:pt x="147485" y="123964"/>
                  </a:lnTo>
                  <a:lnTo>
                    <a:pt x="142354" y="128003"/>
                  </a:lnTo>
                  <a:lnTo>
                    <a:pt x="12700" y="229870"/>
                  </a:lnTo>
                  <a:lnTo>
                    <a:pt x="6350" y="234861"/>
                  </a:lnTo>
                  <a:lnTo>
                    <a:pt x="0" y="239852"/>
                  </a:lnTo>
                  <a:lnTo>
                    <a:pt x="0" y="270598"/>
                  </a:lnTo>
                  <a:lnTo>
                    <a:pt x="33248" y="244475"/>
                  </a:lnTo>
                  <a:lnTo>
                    <a:pt x="172199" y="135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844926" y="22542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0" y="244475"/>
                  </a:lnTo>
                  <a:lnTo>
                    <a:pt x="155575" y="12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844926" y="22542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155575" y="122237"/>
                  </a:lnTo>
                  <a:lnTo>
                    <a:pt x="0" y="2444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2456688" y="3118104"/>
            <a:ext cx="6855459" cy="2981325"/>
            <a:chOff x="2456688" y="3118104"/>
            <a:chExt cx="6855459" cy="2981325"/>
          </a:xfrm>
        </p:grpSpPr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6688" y="3118104"/>
              <a:ext cx="1328927" cy="6858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1088" y="3499104"/>
              <a:ext cx="560832" cy="6858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7496" y="3681984"/>
              <a:ext cx="338327" cy="46634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7600" y="3499104"/>
              <a:ext cx="5254752" cy="6858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0872" y="3499104"/>
              <a:ext cx="493775" cy="6858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6216" y="3499104"/>
              <a:ext cx="685800" cy="6858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0688" y="3867912"/>
              <a:ext cx="1996439" cy="6858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44240" y="5160263"/>
              <a:ext cx="563879" cy="68579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47288" y="5413247"/>
              <a:ext cx="560832" cy="68579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888" y="5413247"/>
              <a:ext cx="5388864" cy="68579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35096" y="4724400"/>
              <a:ext cx="563879" cy="6858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29000" y="4974335"/>
              <a:ext cx="560831" cy="68884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57600" y="4974335"/>
              <a:ext cx="5654040" cy="68884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1088" y="4245864"/>
              <a:ext cx="560832" cy="6858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87496" y="4428744"/>
              <a:ext cx="338327" cy="46634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57600" y="4245864"/>
              <a:ext cx="4986528" cy="68580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5696" y="4245864"/>
              <a:ext cx="493775" cy="6858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17991" y="4245864"/>
              <a:ext cx="688848" cy="68580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04488" y="4614672"/>
              <a:ext cx="1996439" cy="685799"/>
            </a:xfrm>
            <a:prstGeom prst="rect">
              <a:avLst/>
            </a:prstGeom>
          </p:spPr>
        </p:pic>
      </p:grpSp>
      <p:pic>
        <p:nvPicPr>
          <p:cNvPr id="40" name="object 40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950" y="1019175"/>
            <a:ext cx="4972050" cy="470535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14951" y="2847181"/>
            <a:ext cx="139827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>
                <a:latin typeface="Calibri"/>
                <a:cs typeface="Calibri"/>
              </a:rPr>
              <a:t>Mouse</a:t>
            </a:r>
            <a:r>
              <a:rPr dirty="0" sz="2350" spc="135">
                <a:latin typeface="Calibri"/>
                <a:cs typeface="Calibri"/>
              </a:rPr>
              <a:t> </a:t>
            </a:r>
            <a:r>
              <a:rPr dirty="0" sz="2350" spc="-20">
                <a:latin typeface="Calibri"/>
                <a:cs typeface="Calibri"/>
              </a:rPr>
              <a:t>size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solidFill>
                  <a:srgbClr val="0F0F0F"/>
                </a:solidFill>
                <a:latin typeface="Calibri"/>
                <a:cs typeface="Calibri"/>
              </a:rPr>
              <a:t>Mou5e</a:t>
            </a:r>
            <a:r>
              <a:rPr dirty="0" sz="2250" spc="2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90038" y="1627981"/>
            <a:ext cx="2522220" cy="1849755"/>
          </a:xfrm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 marR="5080" indent="3810">
              <a:lnSpc>
                <a:spcPct val="102400"/>
              </a:lnSpc>
              <a:spcBef>
                <a:spcPts val="25"/>
              </a:spcBef>
            </a:pP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350" spc="1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31313"/>
                </a:solidFill>
                <a:latin typeface="Calibri"/>
                <a:cs typeface="Calibri"/>
              </a:rPr>
              <a:t>the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new</a:t>
            </a:r>
            <a:r>
              <a:rPr dirty="0" sz="2350" spc="7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51515"/>
                </a:solidFill>
                <a:latin typeface="Calibri"/>
                <a:cs typeface="Calibri"/>
              </a:rPr>
              <a:t>line,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measure</a:t>
            </a:r>
            <a:r>
              <a:rPr dirty="0" sz="2350" spc="13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181818"/>
                </a:solidFill>
                <a:latin typeface="Calibri"/>
                <a:cs typeface="Calibri"/>
              </a:rPr>
              <a:t>the </a:t>
            </a:r>
            <a:r>
              <a:rPr dirty="0" sz="2350">
                <a:solidFill>
                  <a:srgbClr val="000000"/>
                </a:solidFill>
                <a:latin typeface="Calibri"/>
                <a:cs typeface="Calibri"/>
              </a:rPr>
              <a:t>residuals,</a:t>
            </a:r>
            <a:r>
              <a:rPr dirty="0" sz="2350" spc="1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61616"/>
                </a:solidFill>
                <a:latin typeface="Calibri"/>
                <a:cs typeface="Calibri"/>
              </a:rPr>
              <a:t>square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them,</a:t>
            </a:r>
            <a:r>
              <a:rPr dirty="0" sz="2350" spc="9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and</a:t>
            </a:r>
            <a:r>
              <a:rPr dirty="0" sz="2350" spc="4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then</a:t>
            </a:r>
            <a:r>
              <a:rPr dirty="0" sz="2350" spc="7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 spc="-40">
                <a:solidFill>
                  <a:srgbClr val="181818"/>
                </a:solidFill>
                <a:latin typeface="Calibri"/>
                <a:cs typeface="Calibri"/>
              </a:rPr>
              <a:t>Sum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up</a:t>
            </a:r>
            <a:r>
              <a:rPr dirty="0" sz="2350" spc="7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232323"/>
                </a:solidFill>
                <a:latin typeface="Calibri"/>
                <a:cs typeface="Calibri"/>
              </a:rPr>
              <a:t>the</a:t>
            </a:r>
            <a:r>
              <a:rPr dirty="0" sz="2350" spc="3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000000"/>
                </a:solidFill>
                <a:latin typeface="Calibri"/>
                <a:cs typeface="Calibri"/>
              </a:rPr>
              <a:t>squares.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176272" y="1030224"/>
            <a:ext cx="7404100" cy="1597660"/>
            <a:chOff x="2176272" y="1030224"/>
            <a:chExt cx="7404100" cy="15976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6272" y="1167384"/>
              <a:ext cx="445007" cy="4419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0592" y="1030224"/>
              <a:ext cx="560832" cy="685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2991" y="1030224"/>
              <a:ext cx="512063" cy="6858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3576" y="1030224"/>
              <a:ext cx="6876288" cy="685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7383" y="1636776"/>
              <a:ext cx="2215895" cy="9906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9992" y="1856232"/>
              <a:ext cx="1688591" cy="49987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964726" y="1964155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20" h="0">
                  <a:moveTo>
                    <a:pt x="0" y="0"/>
                  </a:moveTo>
                  <a:lnTo>
                    <a:pt x="165232" y="0"/>
                  </a:lnTo>
                </a:path>
                <a:path w="909320" h="0">
                  <a:moveTo>
                    <a:pt x="743549" y="0"/>
                  </a:moveTo>
                  <a:lnTo>
                    <a:pt x="908761" y="0"/>
                  </a:lnTo>
                </a:path>
              </a:pathLst>
            </a:custGeom>
            <a:ln w="165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75688" y="118871"/>
            <a:ext cx="3965448" cy="8016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2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Least</a:t>
            </a:r>
            <a:r>
              <a:rPr dirty="0" sz="2800" spc="20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Squares</a:t>
            </a:r>
            <a:r>
              <a:rPr dirty="0" sz="2800" spc="20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 spc="75">
                <a:solidFill>
                  <a:srgbClr val="66FFFF"/>
                </a:solidFill>
                <a:latin typeface="Cambria"/>
                <a:cs typeface="Cambria"/>
              </a:rPr>
              <a:t>Method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273301" y="1090676"/>
            <a:ext cx="7113270" cy="1165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100"/>
              </a:spcBef>
              <a:buSzPct val="75000"/>
              <a:buFont typeface="Lucida Sans Unicode"/>
              <a:buChar char="■"/>
              <a:tabLst>
                <a:tab pos="367665" algn="l"/>
              </a:tabLst>
            </a:pPr>
            <a:r>
              <a:rPr dirty="0" sz="2400" i="1">
                <a:solidFill>
                  <a:srgbClr val="66FFFF"/>
                </a:solidFill>
                <a:latin typeface="Cambria"/>
                <a:cs typeface="Cambria"/>
              </a:rPr>
              <a:t>y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-Intercept</a:t>
            </a:r>
            <a:r>
              <a:rPr dirty="0" sz="2400" spc="18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for</a:t>
            </a:r>
            <a:r>
              <a:rPr dirty="0" sz="2400" spc="18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the</a:t>
            </a:r>
            <a:r>
              <a:rPr dirty="0" sz="2400" spc="18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Estimated</a:t>
            </a:r>
            <a:r>
              <a:rPr dirty="0" sz="2400" spc="17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r>
              <a:rPr dirty="0" sz="2400" spc="18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66FFFF"/>
                </a:solidFill>
                <a:latin typeface="Cambria"/>
                <a:cs typeface="Cambria"/>
              </a:rPr>
              <a:t>Equation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2400">
              <a:latin typeface="Cambria"/>
              <a:cs typeface="Cambria"/>
            </a:endParaRPr>
          </a:p>
          <a:p>
            <a:pPr algn="ctr" marL="517525">
              <a:lnSpc>
                <a:spcPct val="100000"/>
              </a:lnSpc>
            </a:pPr>
            <a:r>
              <a:rPr dirty="0" sz="2600" i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baseline="-24074" sz="225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dirty="0" baseline="-24074" sz="2250" spc="135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dirty="0" sz="260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r>
              <a:rPr dirty="0" sz="26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95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sz="2600" spc="5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60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2600" spc="-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-130" i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baseline="-24074" sz="2250" spc="-195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dirty="0" baseline="-24074" sz="2250" spc="-28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600" spc="85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4772026" y="1966913"/>
            <a:ext cx="185420" cy="276860"/>
            <a:chOff x="4772026" y="1966913"/>
            <a:chExt cx="185420" cy="276860"/>
          </a:xfrm>
        </p:grpSpPr>
        <p:sp>
          <p:nvSpPr>
            <p:cNvPr id="15" name="object 15" descr=""/>
            <p:cNvSpPr/>
            <p:nvPr/>
          </p:nvSpPr>
          <p:spPr>
            <a:xfrm>
              <a:off x="4784725" y="1972906"/>
              <a:ext cx="172720" cy="271145"/>
            </a:xfrm>
            <a:custGeom>
              <a:avLst/>
              <a:gdLst/>
              <a:ahLst/>
              <a:cxnLst/>
              <a:rect l="l" t="t" r="r" b="b"/>
              <a:pathLst>
                <a:path w="172720" h="271144">
                  <a:moveTo>
                    <a:pt x="172199" y="135305"/>
                  </a:moveTo>
                  <a:lnTo>
                    <a:pt x="0" y="0"/>
                  </a:lnTo>
                  <a:lnTo>
                    <a:pt x="0" y="5346"/>
                  </a:lnTo>
                  <a:lnTo>
                    <a:pt x="149225" y="122605"/>
                  </a:lnTo>
                  <a:lnTo>
                    <a:pt x="147485" y="123964"/>
                  </a:lnTo>
                  <a:lnTo>
                    <a:pt x="142354" y="128003"/>
                  </a:lnTo>
                  <a:lnTo>
                    <a:pt x="12700" y="229870"/>
                  </a:lnTo>
                  <a:lnTo>
                    <a:pt x="6350" y="234861"/>
                  </a:lnTo>
                  <a:lnTo>
                    <a:pt x="0" y="239852"/>
                  </a:lnTo>
                  <a:lnTo>
                    <a:pt x="0" y="270598"/>
                  </a:lnTo>
                  <a:lnTo>
                    <a:pt x="33248" y="244475"/>
                  </a:lnTo>
                  <a:lnTo>
                    <a:pt x="172199" y="135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778376" y="1973263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0" y="244475"/>
                  </a:lnTo>
                  <a:lnTo>
                    <a:pt x="155575" y="12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778376" y="1973263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155575" y="122237"/>
                  </a:lnTo>
                  <a:lnTo>
                    <a:pt x="0" y="2444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5688" y="118871"/>
            <a:ext cx="4483608" cy="8016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2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dirty="0" sz="2800" spc="60">
                <a:solidFill>
                  <a:srgbClr val="66FFFF"/>
                </a:solidFill>
                <a:latin typeface="Cambria"/>
                <a:cs typeface="Cambria"/>
              </a:rPr>
              <a:t>Simple</a:t>
            </a:r>
            <a:r>
              <a:rPr dirty="0" sz="2800" spc="19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Linear</a:t>
            </a:r>
            <a:r>
              <a:rPr dirty="0" sz="2800" spc="20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 spc="-1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176272" y="1045463"/>
            <a:ext cx="4291965" cy="685800"/>
            <a:chOff x="2176272" y="1045463"/>
            <a:chExt cx="4291965" cy="68580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6272" y="1182623"/>
              <a:ext cx="445007" cy="4419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0592" y="1045463"/>
              <a:ext cx="4017263" cy="68580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286001" y="1078717"/>
            <a:ext cx="7496809" cy="262128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15"/>
              </a:spcBef>
              <a:buSzPct val="75000"/>
              <a:buFont typeface="Lucida Sans Unicode"/>
              <a:buChar char="■"/>
              <a:tabLst>
                <a:tab pos="354965" algn="l"/>
                <a:tab pos="1766570" algn="l"/>
              </a:tabLst>
            </a:pPr>
            <a:r>
              <a:rPr dirty="0" sz="2400" spc="-10">
                <a:solidFill>
                  <a:srgbClr val="66FFFF"/>
                </a:solidFill>
                <a:latin typeface="Cambria"/>
                <a:cs typeface="Cambria"/>
              </a:rPr>
              <a:t>Example: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	Reed</a:t>
            </a:r>
            <a:r>
              <a:rPr dirty="0" sz="2400" spc="14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 spc="114">
                <a:solidFill>
                  <a:srgbClr val="66FFFF"/>
                </a:solidFill>
                <a:latin typeface="Cambria"/>
                <a:cs typeface="Cambria"/>
              </a:rPr>
              <a:t>Auto</a:t>
            </a:r>
            <a:r>
              <a:rPr dirty="0" sz="2400" spc="15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66FFFF"/>
                </a:solidFill>
                <a:latin typeface="Cambria"/>
                <a:cs typeface="Cambria"/>
              </a:rPr>
              <a:t>Sales</a:t>
            </a:r>
            <a:endParaRPr sz="2400">
              <a:latin typeface="Cambria"/>
              <a:cs typeface="Cambria"/>
            </a:endParaRPr>
          </a:p>
          <a:p>
            <a:pPr algn="just" marL="310515" marR="5080" indent="228600">
              <a:lnSpc>
                <a:spcPts val="3500"/>
              </a:lnSpc>
              <a:spcBef>
                <a:spcPts val="30"/>
              </a:spcBef>
            </a:pP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Reed</a:t>
            </a:r>
            <a:r>
              <a:rPr dirty="0" sz="2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periodically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Calibri"/>
                <a:cs typeface="Calibri"/>
              </a:rPr>
              <a:t>week-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dirty="0" sz="2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sale.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dirty="0" sz="2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advertising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campaign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Reed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runs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2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2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television</a:t>
            </a:r>
            <a:r>
              <a:rPr dirty="0" sz="2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commercials</a:t>
            </a:r>
            <a:r>
              <a:rPr dirty="0" sz="2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dirty="0" sz="2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weekend</a:t>
            </a:r>
            <a:endParaRPr sz="2600">
              <a:latin typeface="Calibri"/>
              <a:cs typeface="Calibri"/>
            </a:endParaRPr>
          </a:p>
          <a:p>
            <a:pPr algn="just" marL="310515" marR="34925">
              <a:lnSpc>
                <a:spcPts val="3479"/>
              </a:lnSpc>
            </a:pP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preceding</a:t>
            </a:r>
            <a:r>
              <a:rPr dirty="0" sz="2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sale.</a:t>
            </a:r>
            <a:r>
              <a:rPr dirty="0" sz="2600" spc="5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sample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previous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r>
              <a:rPr dirty="0" sz="2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shown</a:t>
            </a:r>
            <a:r>
              <a:rPr dirty="0" sz="2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dirty="0" sz="2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slide.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314576" y="1638301"/>
            <a:ext cx="185420" cy="276860"/>
            <a:chOff x="2314576" y="1638301"/>
            <a:chExt cx="185420" cy="276860"/>
          </a:xfrm>
        </p:grpSpPr>
        <p:sp>
          <p:nvSpPr>
            <p:cNvPr id="10" name="object 10" descr=""/>
            <p:cNvSpPr/>
            <p:nvPr/>
          </p:nvSpPr>
          <p:spPr>
            <a:xfrm>
              <a:off x="2327275" y="1644294"/>
              <a:ext cx="172720" cy="271145"/>
            </a:xfrm>
            <a:custGeom>
              <a:avLst/>
              <a:gdLst/>
              <a:ahLst/>
              <a:cxnLst/>
              <a:rect l="l" t="t" r="r" b="b"/>
              <a:pathLst>
                <a:path w="172719" h="271144">
                  <a:moveTo>
                    <a:pt x="172199" y="135305"/>
                  </a:moveTo>
                  <a:lnTo>
                    <a:pt x="0" y="0"/>
                  </a:lnTo>
                  <a:lnTo>
                    <a:pt x="0" y="5346"/>
                  </a:lnTo>
                  <a:lnTo>
                    <a:pt x="149225" y="122605"/>
                  </a:lnTo>
                  <a:lnTo>
                    <a:pt x="147485" y="123964"/>
                  </a:lnTo>
                  <a:lnTo>
                    <a:pt x="142354" y="128003"/>
                  </a:lnTo>
                  <a:lnTo>
                    <a:pt x="12700" y="229870"/>
                  </a:lnTo>
                  <a:lnTo>
                    <a:pt x="6350" y="234861"/>
                  </a:lnTo>
                  <a:lnTo>
                    <a:pt x="0" y="239852"/>
                  </a:lnTo>
                  <a:lnTo>
                    <a:pt x="0" y="270598"/>
                  </a:lnTo>
                  <a:lnTo>
                    <a:pt x="33248" y="244475"/>
                  </a:lnTo>
                  <a:lnTo>
                    <a:pt x="172199" y="135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20926" y="16446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0" y="244475"/>
                  </a:lnTo>
                  <a:lnTo>
                    <a:pt x="155575" y="12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320926" y="1644651"/>
              <a:ext cx="155575" cy="244475"/>
            </a:xfrm>
            <a:custGeom>
              <a:avLst/>
              <a:gdLst/>
              <a:ahLst/>
              <a:cxnLst/>
              <a:rect l="l" t="t" r="r" b="b"/>
              <a:pathLst>
                <a:path w="155575" h="244475">
                  <a:moveTo>
                    <a:pt x="0" y="0"/>
                  </a:moveTo>
                  <a:lnTo>
                    <a:pt x="155575" y="122237"/>
                  </a:lnTo>
                  <a:lnTo>
                    <a:pt x="0" y="2444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6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2023" y="1661159"/>
            <a:ext cx="4069079" cy="402640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5688" y="118871"/>
            <a:ext cx="4483608" cy="801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2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dirty="0" sz="2800" spc="60">
                <a:solidFill>
                  <a:srgbClr val="66FFFF"/>
                </a:solidFill>
                <a:latin typeface="Cambria"/>
                <a:cs typeface="Cambria"/>
              </a:rPr>
              <a:t>Simple</a:t>
            </a:r>
            <a:r>
              <a:rPr dirty="0" sz="2800" spc="19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66FFFF"/>
                </a:solidFill>
                <a:latin typeface="Cambria"/>
                <a:cs typeface="Cambria"/>
              </a:rPr>
              <a:t>Linear</a:t>
            </a:r>
            <a:r>
              <a:rPr dirty="0" sz="2800" spc="20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800" spc="-1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176272" y="1045463"/>
            <a:ext cx="4291965" cy="685800"/>
            <a:chOff x="2176272" y="1045463"/>
            <a:chExt cx="4291965" cy="6858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6272" y="1182623"/>
              <a:ext cx="445007" cy="4419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0592" y="1045463"/>
              <a:ext cx="4017263" cy="68580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286001" y="1105915"/>
            <a:ext cx="3977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SzPct val="75000"/>
              <a:buFont typeface="Lucida Sans Unicode"/>
              <a:buChar char="■"/>
              <a:tabLst>
                <a:tab pos="354965" algn="l"/>
                <a:tab pos="1766570" algn="l"/>
              </a:tabLst>
            </a:pPr>
            <a:r>
              <a:rPr dirty="0" sz="2400" spc="-10">
                <a:solidFill>
                  <a:srgbClr val="66FFFF"/>
                </a:solidFill>
                <a:latin typeface="Cambria"/>
                <a:cs typeface="Cambria"/>
              </a:rPr>
              <a:t>Example: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	Reed</a:t>
            </a:r>
            <a:r>
              <a:rPr dirty="0" sz="2400" spc="14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 spc="114">
                <a:solidFill>
                  <a:srgbClr val="66FFFF"/>
                </a:solidFill>
                <a:latin typeface="Cambria"/>
                <a:cs typeface="Cambria"/>
              </a:rPr>
              <a:t>Auto</a:t>
            </a:r>
            <a:r>
              <a:rPr dirty="0" sz="2400" spc="15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66FFFF"/>
                </a:solidFill>
                <a:latin typeface="Cambria"/>
                <a:cs typeface="Cambria"/>
              </a:rPr>
              <a:t>Sales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102608" y="1752600"/>
            <a:ext cx="3971925" cy="1054735"/>
            <a:chOff x="4102608" y="1752600"/>
            <a:chExt cx="3971925" cy="105473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2608" y="1752600"/>
              <a:ext cx="1898904" cy="685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8536" y="2529840"/>
              <a:ext cx="1591056" cy="6705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8808" y="2118359"/>
              <a:ext cx="1624584" cy="6888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91912" y="2118359"/>
              <a:ext cx="563879" cy="68884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4312" y="2118359"/>
              <a:ext cx="512063" cy="68884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4456" y="1752600"/>
              <a:ext cx="1898903" cy="6858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4456" y="2118359"/>
              <a:ext cx="1883663" cy="68884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0384" y="2529840"/>
              <a:ext cx="1767839" cy="6705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9688" y="2118359"/>
              <a:ext cx="560831" cy="6888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2088" y="2118359"/>
              <a:ext cx="512064" cy="688848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20896" y="4501896"/>
            <a:ext cx="591312" cy="685800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4300728" y="2569464"/>
            <a:ext cx="1203960" cy="2862580"/>
            <a:chOff x="4300728" y="2569464"/>
            <a:chExt cx="1203960" cy="2862580"/>
          </a:xfrm>
        </p:grpSpPr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28616" y="2569464"/>
              <a:ext cx="560832" cy="68884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28616" y="2938272"/>
              <a:ext cx="560832" cy="6858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28616" y="3307080"/>
              <a:ext cx="560832" cy="6858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28616" y="3675888"/>
              <a:ext cx="560832" cy="6858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28616" y="4032504"/>
              <a:ext cx="560832" cy="6858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00728" y="4526280"/>
              <a:ext cx="563879" cy="68580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29328" y="4526280"/>
              <a:ext cx="975360" cy="685800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4924425" y="4562473"/>
              <a:ext cx="522605" cy="19050"/>
            </a:xfrm>
            <a:custGeom>
              <a:avLst/>
              <a:gdLst/>
              <a:ahLst/>
              <a:cxnLst/>
              <a:rect l="l" t="t" r="r" b="b"/>
              <a:pathLst>
                <a:path w="522604" h="19050">
                  <a:moveTo>
                    <a:pt x="522287" y="0"/>
                  </a:moveTo>
                  <a:lnTo>
                    <a:pt x="0" y="1"/>
                  </a:lnTo>
                  <a:lnTo>
                    <a:pt x="0" y="19051"/>
                  </a:lnTo>
                  <a:lnTo>
                    <a:pt x="522287" y="19049"/>
                  </a:lnTo>
                  <a:lnTo>
                    <a:pt x="522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886325" y="4559299"/>
              <a:ext cx="522605" cy="0"/>
            </a:xfrm>
            <a:custGeom>
              <a:avLst/>
              <a:gdLst/>
              <a:ahLst/>
              <a:cxnLst/>
              <a:rect l="l" t="t" r="r" b="b"/>
              <a:pathLst>
                <a:path w="522604" h="0">
                  <a:moveTo>
                    <a:pt x="0" y="1"/>
                  </a:moveTo>
                  <a:lnTo>
                    <a:pt x="522288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62856" y="5053584"/>
              <a:ext cx="816863" cy="377951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4623129" y="5123686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 h="0">
                  <a:moveTo>
                    <a:pt x="0" y="0"/>
                  </a:moveTo>
                  <a:lnTo>
                    <a:pt x="162763" y="0"/>
                  </a:lnTo>
                </a:path>
              </a:pathLst>
            </a:custGeom>
            <a:ln w="156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 descr=""/>
          <p:cNvGrpSpPr/>
          <p:nvPr/>
        </p:nvGrpSpPr>
        <p:grpSpPr>
          <a:xfrm>
            <a:off x="5894832" y="2569464"/>
            <a:ext cx="1557655" cy="2932430"/>
            <a:chOff x="5894832" y="2569464"/>
            <a:chExt cx="1557655" cy="2932430"/>
          </a:xfrm>
        </p:grpSpPr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36080" y="2569464"/>
              <a:ext cx="716279" cy="68884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36080" y="2938272"/>
              <a:ext cx="716279" cy="68580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36080" y="3307080"/>
              <a:ext cx="716279" cy="6858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36080" y="3675888"/>
              <a:ext cx="716279" cy="68580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36080" y="4032504"/>
              <a:ext cx="716279" cy="68580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94832" y="4511040"/>
              <a:ext cx="591312" cy="68580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77712" y="4535424"/>
              <a:ext cx="560832" cy="68580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06312" y="4535424"/>
              <a:ext cx="1127760" cy="685800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6777038" y="4557712"/>
              <a:ext cx="551180" cy="19050"/>
            </a:xfrm>
            <a:custGeom>
              <a:avLst/>
              <a:gdLst/>
              <a:ahLst/>
              <a:cxnLst/>
              <a:rect l="l" t="t" r="r" b="b"/>
              <a:pathLst>
                <a:path w="551179" h="19050">
                  <a:moveTo>
                    <a:pt x="550861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550861" y="19050"/>
                  </a:lnTo>
                  <a:lnTo>
                    <a:pt x="5508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738937" y="4554536"/>
              <a:ext cx="551180" cy="0"/>
            </a:xfrm>
            <a:custGeom>
              <a:avLst/>
              <a:gdLst/>
              <a:ahLst/>
              <a:cxnLst/>
              <a:rect l="l" t="t" r="r" b="b"/>
              <a:pathLst>
                <a:path w="551179" h="0">
                  <a:moveTo>
                    <a:pt x="0" y="1"/>
                  </a:moveTo>
                  <a:lnTo>
                    <a:pt x="550862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21552" y="5059680"/>
              <a:ext cx="978407" cy="441959"/>
            </a:xfrm>
            <a:prstGeom prst="rect">
              <a:avLst/>
            </a:prstGeom>
          </p:spPr>
        </p:pic>
      </p:grpSp>
      <p:sp>
        <p:nvSpPr>
          <p:cNvPr id="46" name="object 46" descr=""/>
          <p:cNvSpPr/>
          <p:nvPr/>
        </p:nvSpPr>
        <p:spPr>
          <a:xfrm>
            <a:off x="6385524" y="5130200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 h="0">
                <a:moveTo>
                  <a:pt x="0" y="0"/>
                </a:moveTo>
                <a:lnTo>
                  <a:pt x="162630" y="0"/>
                </a:lnTo>
              </a:path>
            </a:pathLst>
          </a:custGeom>
          <a:ln w="1565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7" name="object 47" descr=""/>
          <p:cNvGraphicFramePr>
            <a:graphicFrameLocks noGrp="1"/>
          </p:cNvGraphicFramePr>
          <p:nvPr/>
        </p:nvGraphicFramePr>
        <p:xfrm>
          <a:off x="4263391" y="1849117"/>
          <a:ext cx="3698875" cy="356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9260"/>
                <a:gridCol w="1923414"/>
              </a:tblGrid>
              <a:tr h="367665">
                <a:tc>
                  <a:txBody>
                    <a:bodyPr/>
                    <a:lstStyle/>
                    <a:p>
                      <a:pPr marL="31750">
                        <a:lnSpc>
                          <a:spcPts val="2695"/>
                        </a:lnSpc>
                      </a:pPr>
                      <a:r>
                        <a:rPr dirty="0" sz="2400" spc="8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24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400" spc="-25">
                          <a:latin typeface="Cambria"/>
                          <a:cs typeface="Cambria"/>
                        </a:rPr>
                        <a:t>of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ts val="2695"/>
                        </a:lnSpc>
                      </a:pPr>
                      <a:r>
                        <a:rPr dirty="0" sz="2400" spc="8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24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400" spc="-25">
                          <a:latin typeface="Cambria"/>
                          <a:cs typeface="Cambria"/>
                        </a:rPr>
                        <a:t>of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409575">
                <a:tc>
                  <a:txBody>
                    <a:bodyPr/>
                    <a:lstStyle/>
                    <a:p>
                      <a:pPr marL="31750">
                        <a:lnSpc>
                          <a:spcPts val="2700"/>
                        </a:lnSpc>
                      </a:pPr>
                      <a:r>
                        <a:rPr dirty="0" u="heavy" sz="2400" spc="75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heavy" sz="2400" spc="155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TV</a:t>
                      </a:r>
                      <a:r>
                        <a:rPr dirty="0" u="heavy" sz="2400" spc="85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heavy" sz="2400" spc="145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Ads</a:t>
                      </a:r>
                      <a:r>
                        <a:rPr dirty="0" u="heavy" sz="2400" spc="75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heavy" sz="2400" spc="-25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(</a:t>
                      </a:r>
                      <a:r>
                        <a:rPr dirty="0" u="heavy" sz="2400" spc="-25" i="1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x</a:t>
                      </a:r>
                      <a:r>
                        <a:rPr dirty="0" u="heavy" sz="2400" spc="-25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ts val="2700"/>
                        </a:lnSpc>
                      </a:pPr>
                      <a:r>
                        <a:rPr dirty="0" u="heavy" sz="2400" spc="75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Cars</a:t>
                      </a:r>
                      <a:r>
                        <a:rPr dirty="0" u="heavy" sz="2400" spc="65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 Sold</a:t>
                      </a:r>
                      <a:r>
                        <a:rPr dirty="0" u="heavy" sz="2400" spc="7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heavy" sz="2400" spc="-25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(</a:t>
                      </a:r>
                      <a:r>
                        <a:rPr dirty="0" u="heavy" sz="2400" spc="-25" i="1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y</a:t>
                      </a:r>
                      <a:r>
                        <a:rPr dirty="0" u="heavy" sz="2400" spc="-25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1638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400" spc="-50">
                          <a:latin typeface="Cambria"/>
                          <a:cs typeface="Cambria"/>
                        </a:rPr>
                        <a:t>1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31305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400" spc="-25">
                          <a:latin typeface="Cambria"/>
                          <a:cs typeface="Cambria"/>
                        </a:rPr>
                        <a:t>14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18415"/>
                </a:tc>
              </a:tr>
              <a:tr h="367030">
                <a:tc>
                  <a:txBody>
                    <a:bodyPr/>
                    <a:lstStyle/>
                    <a:p>
                      <a:pPr algn="ctr" marL="163830">
                        <a:lnSpc>
                          <a:spcPts val="2690"/>
                        </a:lnSpc>
                      </a:pPr>
                      <a:r>
                        <a:rPr dirty="0" sz="2400" spc="-50">
                          <a:latin typeface="Cambria"/>
                          <a:cs typeface="Cambria"/>
                        </a:rPr>
                        <a:t>3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3055">
                        <a:lnSpc>
                          <a:spcPts val="2690"/>
                        </a:lnSpc>
                      </a:pPr>
                      <a:r>
                        <a:rPr dirty="0" sz="2400" spc="-25">
                          <a:latin typeface="Cambria"/>
                          <a:cs typeface="Cambria"/>
                        </a:rPr>
                        <a:t>24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368300">
                <a:tc>
                  <a:txBody>
                    <a:bodyPr/>
                    <a:lstStyle/>
                    <a:p>
                      <a:pPr algn="ctr" marL="163830">
                        <a:lnSpc>
                          <a:spcPts val="2700"/>
                        </a:lnSpc>
                      </a:pPr>
                      <a:r>
                        <a:rPr dirty="0" sz="2400" spc="-50">
                          <a:latin typeface="Cambria"/>
                          <a:cs typeface="Cambria"/>
                        </a:rPr>
                        <a:t>2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3055">
                        <a:lnSpc>
                          <a:spcPts val="2700"/>
                        </a:lnSpc>
                      </a:pPr>
                      <a:r>
                        <a:rPr dirty="0" sz="2400" spc="-25">
                          <a:latin typeface="Cambria"/>
                          <a:cs typeface="Cambria"/>
                        </a:rPr>
                        <a:t>18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362585">
                <a:tc>
                  <a:txBody>
                    <a:bodyPr/>
                    <a:lstStyle/>
                    <a:p>
                      <a:pPr algn="ctr" marL="163830">
                        <a:lnSpc>
                          <a:spcPts val="2700"/>
                        </a:lnSpc>
                      </a:pPr>
                      <a:r>
                        <a:rPr dirty="0" sz="2400" spc="-50">
                          <a:latin typeface="Cambria"/>
                          <a:cs typeface="Cambria"/>
                        </a:rPr>
                        <a:t>1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3055">
                        <a:lnSpc>
                          <a:spcPts val="2700"/>
                        </a:lnSpc>
                      </a:pPr>
                      <a:r>
                        <a:rPr dirty="0" sz="2400" spc="-25">
                          <a:latin typeface="Cambria"/>
                          <a:cs typeface="Cambria"/>
                        </a:rPr>
                        <a:t>17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426084">
                <a:tc>
                  <a:txBody>
                    <a:bodyPr/>
                    <a:lstStyle/>
                    <a:p>
                      <a:pPr algn="ctr" marL="163830">
                        <a:lnSpc>
                          <a:spcPts val="2655"/>
                        </a:lnSpc>
                      </a:pPr>
                      <a:r>
                        <a:rPr dirty="0" sz="2400" spc="-50">
                          <a:latin typeface="Cambria"/>
                          <a:cs typeface="Cambria"/>
                        </a:rPr>
                        <a:t>3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3055">
                        <a:lnSpc>
                          <a:spcPts val="2655"/>
                        </a:lnSpc>
                      </a:pPr>
                      <a:r>
                        <a:rPr dirty="0" sz="2400" spc="-25">
                          <a:latin typeface="Cambria"/>
                          <a:cs typeface="Cambria"/>
                        </a:rPr>
                        <a:t>27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44386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400" spc="50">
                          <a:latin typeface="Symbol"/>
                          <a:cs typeface="Symbol"/>
                        </a:rPr>
                        <a:t></a:t>
                      </a:r>
                      <a:r>
                        <a:rPr dirty="0" sz="2400" spc="50" i="1">
                          <a:latin typeface="Cambria"/>
                          <a:cs typeface="Cambria"/>
                        </a:rPr>
                        <a:t>x</a:t>
                      </a:r>
                      <a:r>
                        <a:rPr dirty="0" sz="24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400" spc="114">
                          <a:latin typeface="Cambria"/>
                          <a:cs typeface="Cambria"/>
                        </a:rPr>
                        <a:t>=</a:t>
                      </a:r>
                      <a:r>
                        <a:rPr dirty="0" sz="24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400" spc="-25">
                          <a:latin typeface="Cambria"/>
                          <a:cs typeface="Cambria"/>
                        </a:rPr>
                        <a:t>10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33655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400">
                          <a:latin typeface="Symbol"/>
                          <a:cs typeface="Symbol"/>
                        </a:rPr>
                        <a:t></a:t>
                      </a:r>
                      <a:r>
                        <a:rPr dirty="0" sz="24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24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400" spc="114">
                          <a:latin typeface="Cambria"/>
                          <a:cs typeface="Cambria"/>
                        </a:rPr>
                        <a:t>=</a:t>
                      </a:r>
                      <a:r>
                        <a:rPr dirty="0" sz="24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400" spc="-25">
                          <a:latin typeface="Cambria"/>
                          <a:cs typeface="Cambria"/>
                        </a:rPr>
                        <a:t>100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B="0" marT="47625"/>
                </a:tc>
              </a:tr>
              <a:tr h="415290">
                <a:tc>
                  <a:txBody>
                    <a:bodyPr/>
                    <a:lstStyle/>
                    <a:p>
                      <a:pPr marL="3492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2450" spc="175" i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x</a:t>
                      </a:r>
                      <a:r>
                        <a:rPr dirty="0" sz="2450" spc="270" i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450" spc="50">
                          <a:solidFill>
                            <a:srgbClr val="FFFF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dirty="0" sz="2450" spc="2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50" spc="-5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2450">
                        <a:latin typeface="Cambria"/>
                        <a:cs typeface="Cambria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marL="41211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450" spc="145" i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2450" spc="270" i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450" spc="50">
                          <a:solidFill>
                            <a:srgbClr val="FFFF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dirty="0" sz="2450" spc="2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50" spc="-25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20</a:t>
                      </a:r>
                      <a:endParaRPr sz="2450">
                        <a:latin typeface="Cambria"/>
                        <a:cs typeface="Cambria"/>
                      </a:endParaRPr>
                    </a:p>
                  </a:txBody>
                  <a:tcPr marL="0" marR="0" marB="0" marT="15875"/>
                </a:tc>
              </a:tr>
            </a:tbl>
          </a:graphicData>
        </a:graphic>
      </p:graphicFrame>
      <p:pic>
        <p:nvPicPr>
          <p:cNvPr id="48" name="object 48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6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Estimated</a:t>
            </a:r>
            <a:r>
              <a:rPr dirty="0" spc="-85"/>
              <a:t> </a:t>
            </a:r>
            <a:r>
              <a:rPr dirty="0"/>
              <a:t>Regression</a:t>
            </a:r>
            <a:r>
              <a:rPr dirty="0" spc="-80"/>
              <a:t> </a:t>
            </a:r>
            <a:r>
              <a:rPr dirty="0" spc="-10"/>
              <a:t>Equation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4023359" y="1624583"/>
            <a:ext cx="4200525" cy="883919"/>
            <a:chOff x="4023359" y="1624583"/>
            <a:chExt cx="4200525" cy="88391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3359" y="1624583"/>
              <a:ext cx="4200144" cy="8839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629665" y="1713070"/>
              <a:ext cx="2349500" cy="452120"/>
            </a:xfrm>
            <a:custGeom>
              <a:avLst/>
              <a:gdLst/>
              <a:ahLst/>
              <a:cxnLst/>
              <a:rect l="l" t="t" r="r" b="b"/>
              <a:pathLst>
                <a:path w="2349500" h="452119">
                  <a:moveTo>
                    <a:pt x="1067803" y="0"/>
                  </a:moveTo>
                  <a:lnTo>
                    <a:pt x="1229259" y="0"/>
                  </a:lnTo>
                </a:path>
                <a:path w="2349500" h="452119">
                  <a:moveTo>
                    <a:pt x="2055973" y="0"/>
                  </a:moveTo>
                  <a:lnTo>
                    <a:pt x="2217418" y="0"/>
                  </a:lnTo>
                </a:path>
                <a:path w="2349500" h="452119">
                  <a:moveTo>
                    <a:pt x="1508910" y="451969"/>
                  </a:moveTo>
                  <a:lnTo>
                    <a:pt x="1670362" y="451969"/>
                  </a:lnTo>
                </a:path>
                <a:path w="2349500" h="452119">
                  <a:moveTo>
                    <a:pt x="0" y="330599"/>
                  </a:moveTo>
                  <a:lnTo>
                    <a:pt x="2349323" y="330599"/>
                  </a:lnTo>
                </a:path>
              </a:pathLst>
            </a:custGeom>
            <a:ln w="152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2176272" y="3697223"/>
            <a:ext cx="4898390" cy="1042669"/>
            <a:chOff x="2176272" y="3697223"/>
            <a:chExt cx="4898390" cy="1042669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0576" y="4355591"/>
              <a:ext cx="1524000" cy="3840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6272" y="3834383"/>
              <a:ext cx="445007" cy="44195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0592" y="3697223"/>
              <a:ext cx="4623815" cy="68580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4157483" y="2007322"/>
            <a:ext cx="119380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50" spc="-5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21178" y="2039293"/>
            <a:ext cx="187325" cy="3860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50" spc="-5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350">
              <a:latin typeface="Cambria"/>
              <a:cs typeface="Cambr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287269" y="1788711"/>
            <a:ext cx="77470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50" spc="-50" i="1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694862" y="2240684"/>
            <a:ext cx="77470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50" spc="-50" i="1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011885" y="1805924"/>
            <a:ext cx="546735" cy="3860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5600" algn="l"/>
              </a:tabLst>
            </a:pPr>
            <a:r>
              <a:rPr dirty="0" sz="2350" spc="-50" i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sz="2350" i="1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350" spc="5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974292" y="1587313"/>
            <a:ext cx="3261995" cy="3860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73709" algn="l"/>
              </a:tabLst>
            </a:pPr>
            <a:r>
              <a:rPr dirty="0" sz="2350" spc="11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350" spc="110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2350" i="1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350" spc="10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235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155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2350" spc="155">
                <a:solidFill>
                  <a:srgbClr val="FFFFFF"/>
                </a:solidFill>
                <a:latin typeface="Cambria"/>
                <a:cs typeface="Cambria"/>
              </a:rPr>
              <a:t>)(</a:t>
            </a:r>
            <a:r>
              <a:rPr dirty="0" sz="2350" spc="155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baseline="-24691" sz="2025" spc="232" i="1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baseline="-24691" sz="2025" spc="675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50" spc="10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235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190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sz="2350" spc="-280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5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r>
              <a:rPr dirty="0" sz="2350" spc="2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-40189" sz="3525" spc="15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r>
              <a:rPr dirty="0" baseline="-40189" sz="3525" spc="9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u="sng" baseline="-5910" sz="3525" spc="-742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baseline="-5910" sz="35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20</a:t>
            </a:r>
            <a:r>
              <a:rPr dirty="0" baseline="-5910" sz="3525" spc="419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-40189" sz="3525" spc="15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r>
              <a:rPr dirty="0" baseline="-40189" sz="3525" spc="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-40189" sz="3525" spc="-75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baseline="-40189" sz="3525">
              <a:latin typeface="Cambria"/>
              <a:cs typeface="Cambri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634984" y="1506303"/>
            <a:ext cx="37084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125">
                <a:solidFill>
                  <a:srgbClr val="FFFFFF"/>
                </a:solidFill>
                <a:latin typeface="Symbol"/>
                <a:cs typeface="Symbol"/>
              </a:rPr>
              <a:t>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017174" y="1889216"/>
            <a:ext cx="1543685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871855" algn="l"/>
              </a:tabLst>
            </a:pPr>
            <a:r>
              <a:rPr dirty="0" baseline="-8607" sz="5325" spc="254">
                <a:solidFill>
                  <a:srgbClr val="FFFFFF"/>
                </a:solidFill>
                <a:latin typeface="Symbol"/>
                <a:cs typeface="Symbol"/>
              </a:rPr>
              <a:t></a:t>
            </a:r>
            <a:r>
              <a:rPr dirty="0" sz="2350" spc="17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350" spc="170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2350" i="1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350" spc="10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235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105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2350" spc="105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r>
              <a:rPr dirty="0" baseline="43209" sz="2025" spc="157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baseline="43209" sz="2025">
              <a:latin typeface="Cambria"/>
              <a:cs typeface="Cambri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2176272" y="1048511"/>
            <a:ext cx="6684645" cy="685800"/>
            <a:chOff x="2176272" y="1048511"/>
            <a:chExt cx="6684645" cy="685800"/>
          </a:xfrm>
        </p:grpSpPr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6272" y="1185671"/>
              <a:ext cx="445007" cy="4419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592" y="1048511"/>
              <a:ext cx="6409944" cy="685800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2176272" y="2590800"/>
            <a:ext cx="7404100" cy="1045844"/>
            <a:chOff x="2176272" y="2590800"/>
            <a:chExt cx="7404100" cy="1045844"/>
          </a:xfrm>
        </p:grpSpPr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2816" y="3176016"/>
              <a:ext cx="3770376" cy="46024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919986" y="3273922"/>
              <a:ext cx="883285" cy="0"/>
            </a:xfrm>
            <a:custGeom>
              <a:avLst/>
              <a:gdLst/>
              <a:ahLst/>
              <a:cxnLst/>
              <a:rect l="l" t="t" r="r" b="b"/>
              <a:pathLst>
                <a:path w="883285" h="0">
                  <a:moveTo>
                    <a:pt x="0" y="0"/>
                  </a:moveTo>
                  <a:lnTo>
                    <a:pt x="158340" y="0"/>
                  </a:lnTo>
                </a:path>
                <a:path w="883285" h="0">
                  <a:moveTo>
                    <a:pt x="724349" y="0"/>
                  </a:moveTo>
                  <a:lnTo>
                    <a:pt x="882660" y="0"/>
                  </a:lnTo>
                </a:path>
              </a:pathLst>
            </a:custGeom>
            <a:ln w="15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6272" y="2727960"/>
              <a:ext cx="445007" cy="4419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592" y="2590800"/>
              <a:ext cx="560832" cy="6858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2991" y="2590800"/>
              <a:ext cx="512063" cy="6858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3576" y="2590800"/>
              <a:ext cx="6876288" cy="685800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2286001" y="1108964"/>
            <a:ext cx="6367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SzPct val="75000"/>
              <a:buFont typeface="Lucida Sans Unicode"/>
              <a:buChar char="■"/>
              <a:tabLst>
                <a:tab pos="354965" algn="l"/>
              </a:tabLst>
            </a:pP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Slope</a:t>
            </a:r>
            <a:r>
              <a:rPr dirty="0" sz="2400" spc="20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for</a:t>
            </a:r>
            <a:r>
              <a:rPr dirty="0" sz="2400" spc="204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the</a:t>
            </a:r>
            <a:r>
              <a:rPr dirty="0" sz="2400" spc="20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Estimated</a:t>
            </a:r>
            <a:r>
              <a:rPr dirty="0" sz="2400" spc="19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r>
              <a:rPr dirty="0" sz="2400" spc="204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66FFFF"/>
                </a:solidFill>
                <a:latin typeface="Cambria"/>
                <a:cs typeface="Cambria"/>
              </a:rPr>
              <a:t>Equation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260601" y="2514891"/>
            <a:ext cx="7138670" cy="2173605"/>
          </a:xfrm>
          <a:prstGeom prst="rect">
            <a:avLst/>
          </a:prstGeom>
        </p:spPr>
        <p:txBody>
          <a:bodyPr wrap="square" lIns="0" tIns="148590" rIns="0" bIns="0" rtlCol="0" vert="horz">
            <a:spAutoFit/>
          </a:bodyPr>
          <a:lstStyle/>
          <a:p>
            <a:pPr algn="ctr" marL="342265" indent="-342265">
              <a:lnSpc>
                <a:spcPct val="100000"/>
              </a:lnSpc>
              <a:spcBef>
                <a:spcPts val="1170"/>
              </a:spcBef>
              <a:buSzPct val="75000"/>
              <a:buFont typeface="Lucida Sans Unicode"/>
              <a:buChar char="■"/>
              <a:tabLst>
                <a:tab pos="342265" algn="l"/>
              </a:tabLst>
            </a:pPr>
            <a:r>
              <a:rPr dirty="0" sz="2400" i="1">
                <a:solidFill>
                  <a:srgbClr val="66FFFF"/>
                </a:solidFill>
                <a:latin typeface="Cambria"/>
                <a:cs typeface="Cambria"/>
              </a:rPr>
              <a:t>y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-Intercept</a:t>
            </a:r>
            <a:r>
              <a:rPr dirty="0" sz="2400" spc="18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for</a:t>
            </a:r>
            <a:r>
              <a:rPr dirty="0" sz="2400" spc="18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the</a:t>
            </a:r>
            <a:r>
              <a:rPr dirty="0" sz="2400" spc="18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Estimated</a:t>
            </a:r>
            <a:r>
              <a:rPr dirty="0" sz="2400" spc="17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r>
              <a:rPr dirty="0" sz="2400" spc="180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66FFFF"/>
                </a:solidFill>
                <a:latin typeface="Cambria"/>
                <a:cs typeface="Cambria"/>
              </a:rPr>
              <a:t>Equation</a:t>
            </a:r>
            <a:endParaRPr sz="2400">
              <a:latin typeface="Cambria"/>
              <a:cs typeface="Cambria"/>
            </a:endParaRPr>
          </a:p>
          <a:p>
            <a:pPr algn="ctr" marL="553085">
              <a:lnSpc>
                <a:spcPct val="100000"/>
              </a:lnSpc>
              <a:spcBef>
                <a:spcPts val="1070"/>
              </a:spcBef>
              <a:tabLst>
                <a:tab pos="919480" algn="l"/>
              </a:tabLst>
            </a:pPr>
            <a:r>
              <a:rPr dirty="0" sz="2400" spc="-25" i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baseline="-24691" sz="2025" spc="-37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dirty="0" baseline="-24691" sz="2025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400" spc="5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r>
              <a:rPr dirty="0" sz="24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40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sz="2400" spc="60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2400" spc="-2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85" i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baseline="-24691" sz="2025" spc="-127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dirty="0" baseline="-24691" sz="2025" spc="-10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170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r>
              <a:rPr dirty="0" sz="2400" spc="245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r>
              <a:rPr dirty="0" sz="24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Cambria"/>
                <a:cs typeface="Cambria"/>
              </a:rPr>
              <a:t>20</a:t>
            </a:r>
            <a:r>
              <a:rPr dirty="0" sz="2400" spc="-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2400" spc="-1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5(2)</a:t>
            </a:r>
            <a:r>
              <a:rPr dirty="0" sz="24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mbria"/>
                <a:cs typeface="Cambria"/>
              </a:rPr>
              <a:t>10</a:t>
            </a:r>
            <a:endParaRPr sz="2400">
              <a:latin typeface="Cambria"/>
              <a:cs typeface="Cambria"/>
            </a:endParaRPr>
          </a:p>
          <a:p>
            <a:pPr algn="r" marL="342265" marR="2536825" indent="-342265">
              <a:lnSpc>
                <a:spcPct val="100000"/>
              </a:lnSpc>
              <a:spcBef>
                <a:spcPts val="1885"/>
              </a:spcBef>
              <a:buSzPct val="75000"/>
              <a:buFont typeface="Lucida Sans Unicode"/>
              <a:buChar char="■"/>
              <a:tabLst>
                <a:tab pos="342265" algn="l"/>
              </a:tabLst>
            </a:pP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Estimated</a:t>
            </a:r>
            <a:r>
              <a:rPr dirty="0" sz="2400" spc="26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>
                <a:solidFill>
                  <a:srgbClr val="66FFFF"/>
                </a:solidFill>
                <a:latin typeface="Cambria"/>
                <a:cs typeface="Cambria"/>
              </a:rPr>
              <a:t>Regression</a:t>
            </a:r>
            <a:r>
              <a:rPr dirty="0" sz="2400" spc="275">
                <a:solidFill>
                  <a:srgbClr val="66FFFF"/>
                </a:solidFill>
                <a:latin typeface="Cambria"/>
                <a:cs typeface="Cambria"/>
              </a:rPr>
              <a:t> </a:t>
            </a:r>
            <a:r>
              <a:rPr dirty="0" sz="2400" spc="-10">
                <a:solidFill>
                  <a:srgbClr val="66FFFF"/>
                </a:solidFill>
                <a:latin typeface="Cambria"/>
                <a:cs typeface="Cambria"/>
              </a:rPr>
              <a:t>Equation</a:t>
            </a:r>
            <a:endParaRPr sz="2400">
              <a:latin typeface="Cambria"/>
              <a:cs typeface="Cambria"/>
            </a:endParaRPr>
          </a:p>
          <a:p>
            <a:pPr algn="r" marR="2536825">
              <a:lnSpc>
                <a:spcPct val="100000"/>
              </a:lnSpc>
              <a:spcBef>
                <a:spcPts val="1185"/>
              </a:spcBef>
            </a:pPr>
            <a:r>
              <a:rPr dirty="0" sz="2550" spc="-830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baseline="5446" sz="3825" spc="112">
                <a:solidFill>
                  <a:srgbClr val="FFFFFF"/>
                </a:solidFill>
                <a:latin typeface="Cambria"/>
                <a:cs typeface="Cambria"/>
              </a:rPr>
              <a:t>ˆ</a:t>
            </a:r>
            <a:r>
              <a:rPr dirty="0" baseline="5446" sz="3825" spc="419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55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r>
              <a:rPr dirty="0" sz="255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-150">
                <a:solidFill>
                  <a:srgbClr val="FFFFFF"/>
                </a:solidFill>
                <a:latin typeface="Cambria"/>
                <a:cs typeface="Cambria"/>
              </a:rPr>
              <a:t>10</a:t>
            </a:r>
            <a:r>
              <a:rPr dirty="0" sz="2550" spc="-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550">
                <a:solidFill>
                  <a:srgbClr val="FFFFFF"/>
                </a:solidFill>
                <a:latin typeface="Symbol"/>
                <a:cs typeface="Symbol"/>
              </a:rPr>
              <a:t></a:t>
            </a:r>
            <a:r>
              <a:rPr dirty="0" sz="2550" spc="-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-25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r>
              <a:rPr dirty="0" sz="2550" spc="-25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endParaRPr sz="2550">
              <a:latin typeface="Cambria"/>
              <a:cs typeface="Cambria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960607" y="5943600"/>
            <a:ext cx="316992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1219" y="615856"/>
            <a:ext cx="1149985" cy="6832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300" spc="85"/>
              <a:t>Cacu</a:t>
            </a:r>
            <a:endParaRPr sz="4300"/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025650" y="713315"/>
          <a:ext cx="82169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455"/>
                <a:gridCol w="1354455"/>
                <a:gridCol w="1354455"/>
                <a:gridCol w="1354454"/>
                <a:gridCol w="1354454"/>
                <a:gridCol w="1354454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820"/>
                        </a:lnSpc>
                      </a:pPr>
                      <a:r>
                        <a:rPr dirty="0" sz="4300" spc="95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late</a:t>
                      </a:r>
                      <a:r>
                        <a:rPr dirty="0" sz="4300" spc="125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dirty="0" sz="4300" spc="-5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R</a:t>
                      </a:r>
                      <a:endParaRPr sz="4300">
                        <a:latin typeface="Calibri Light"/>
                        <a:cs typeface="Calibri Ligh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820"/>
                        </a:lnSpc>
                      </a:pPr>
                      <a:r>
                        <a:rPr dirty="0" sz="2850" spc="-5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2</a:t>
                      </a:r>
                      <a:endParaRPr sz="2850">
                        <a:latin typeface="Calibri Light"/>
                        <a:cs typeface="Calibri Ligh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411640"/>
            <a:ext cx="2849245" cy="6832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4300" spc="100">
                <a:solidFill>
                  <a:srgbClr val="000000"/>
                </a:solidFill>
              </a:rPr>
              <a:t>Calculate</a:t>
            </a:r>
            <a:r>
              <a:rPr dirty="0" sz="4300" spc="150">
                <a:solidFill>
                  <a:srgbClr val="000000"/>
                </a:solidFill>
              </a:rPr>
              <a:t> </a:t>
            </a:r>
            <a:r>
              <a:rPr dirty="0" sz="4300" spc="40">
                <a:solidFill>
                  <a:srgbClr val="000000"/>
                </a:solidFill>
              </a:rPr>
              <a:t>R</a:t>
            </a:r>
            <a:r>
              <a:rPr dirty="0" baseline="25341" sz="4275" spc="60">
                <a:solidFill>
                  <a:srgbClr val="000000"/>
                </a:solidFill>
              </a:rPr>
              <a:t>2</a:t>
            </a:r>
            <a:endParaRPr baseline="25341" sz="4275"/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31850" y="1271607"/>
          <a:ext cx="6184900" cy="2494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/>
                <a:gridCol w="1016000"/>
                <a:gridCol w="1016000"/>
                <a:gridCol w="1159510"/>
                <a:gridCol w="872489"/>
                <a:gridCol w="1016000"/>
              </a:tblGrid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Y^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Y^ -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(Y^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dirty="0" baseline="23148" sz="1800" spc="-37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baseline="23148"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–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Y’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(Y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Y’)</a:t>
                      </a:r>
                      <a:r>
                        <a:rPr dirty="0" baseline="23148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baseline="23148"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800" spc="-5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36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800" spc="-5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800" spc="-5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49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1301611" y="4492244"/>
            <a:ext cx="3336925" cy="1939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SS(mean)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114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dirty="0" sz="1800">
                <a:latin typeface="Calibri"/>
                <a:cs typeface="Calibri"/>
              </a:rPr>
              <a:t>SS(fit).</a:t>
            </a:r>
            <a:r>
              <a:rPr dirty="0" sz="1800" spc="3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  <a:p>
            <a:pPr marL="12700" marR="1818639">
              <a:lnSpc>
                <a:spcPts val="2210"/>
              </a:lnSpc>
              <a:spcBef>
                <a:spcPts val="55"/>
              </a:spcBef>
            </a:pPr>
            <a:r>
              <a:rPr dirty="0" sz="1800">
                <a:latin typeface="Calibri"/>
                <a:cs typeface="Calibri"/>
              </a:rPr>
              <a:t>Y^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</a:t>
            </a:r>
            <a:r>
              <a:rPr dirty="0" sz="1800" spc="-10">
                <a:latin typeface="Calibri"/>
                <a:cs typeface="Calibri"/>
              </a:rPr>
              <a:t> predicted </a:t>
            </a:r>
            <a:r>
              <a:rPr dirty="0" sz="1800">
                <a:latin typeface="Calibri"/>
                <a:cs typeface="Calibri"/>
              </a:rPr>
              <a:t>Y’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mean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2110"/>
              </a:lnSpc>
              <a:spcBef>
                <a:spcPts val="2165"/>
              </a:spcBef>
            </a:pPr>
            <a:r>
              <a:rPr dirty="0" sz="1800">
                <a:latin typeface="Calibri"/>
                <a:cs typeface="Calibri"/>
              </a:rPr>
              <a:t>R2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[SS(mean)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–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SS(fit)]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/</a:t>
            </a:r>
            <a:r>
              <a:rPr dirty="0" sz="1800" spc="-10">
                <a:latin typeface="Calibri"/>
                <a:cs typeface="Calibri"/>
              </a:rPr>
              <a:t> SS(mean) </a:t>
            </a:r>
            <a:r>
              <a:rPr dirty="0" sz="1800">
                <a:latin typeface="Calibri"/>
                <a:cs typeface="Calibri"/>
              </a:rPr>
              <a:t>R2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 </a:t>
            </a:r>
            <a:r>
              <a:rPr dirty="0" sz="1800" spc="-25">
                <a:latin typeface="Calibri"/>
                <a:cs typeface="Calibri"/>
              </a:rPr>
              <a:t>87%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1219" y="611124"/>
            <a:ext cx="6918959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Example</a:t>
            </a:r>
            <a:r>
              <a:rPr dirty="0" sz="4400" spc="-60"/>
              <a:t> </a:t>
            </a:r>
            <a:r>
              <a:rPr dirty="0" sz="4400"/>
              <a:t>of</a:t>
            </a:r>
            <a:r>
              <a:rPr dirty="0" sz="4400" spc="-60"/>
              <a:t> </a:t>
            </a:r>
            <a:r>
              <a:rPr dirty="0" sz="4400"/>
              <a:t>Linear</a:t>
            </a:r>
            <a:r>
              <a:rPr dirty="0" sz="4400" spc="-65"/>
              <a:t> </a:t>
            </a:r>
            <a:r>
              <a:rPr dirty="0" sz="4400" spc="-10"/>
              <a:t>Relationship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11053557" y="594918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76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487" y="1520739"/>
            <a:ext cx="2876147" cy="468242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8580" y="1431786"/>
            <a:ext cx="6442260" cy="468242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1219" y="611124"/>
            <a:ext cx="31349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Example</a:t>
            </a:r>
            <a:r>
              <a:rPr dirty="0" sz="4400" spc="-45"/>
              <a:t> </a:t>
            </a:r>
            <a:r>
              <a:rPr dirty="0" sz="4400"/>
              <a:t>-</a:t>
            </a:r>
            <a:r>
              <a:rPr dirty="0" sz="4400" spc="-40"/>
              <a:t> </a:t>
            </a:r>
            <a:r>
              <a:rPr dirty="0" sz="4400" spc="-25"/>
              <a:t>SLR</a:t>
            </a:r>
            <a:endParaRPr sz="4400"/>
          </a:p>
        </p:txBody>
      </p:sp>
      <p:sp>
        <p:nvSpPr>
          <p:cNvPr id="4" name="object 4" descr=""/>
          <p:cNvSpPr/>
          <p:nvPr/>
        </p:nvSpPr>
        <p:spPr>
          <a:xfrm>
            <a:off x="8812964" y="2118992"/>
            <a:ext cx="114300" cy="12700"/>
          </a:xfrm>
          <a:custGeom>
            <a:avLst/>
            <a:gdLst/>
            <a:ahLst/>
            <a:cxnLst/>
            <a:rect l="l" t="t" r="r" b="b"/>
            <a:pathLst>
              <a:path w="114300" h="12700">
                <a:moveTo>
                  <a:pt x="114300" y="0"/>
                </a:moveTo>
                <a:lnTo>
                  <a:pt x="0" y="0"/>
                </a:lnTo>
                <a:lnTo>
                  <a:pt x="0" y="12700"/>
                </a:lnTo>
                <a:lnTo>
                  <a:pt x="114300" y="12700"/>
                </a:lnTo>
                <a:lnTo>
                  <a:pt x="114300" y="0"/>
                </a:lnTo>
                <a:close/>
              </a:path>
            </a:pathLst>
          </a:custGeom>
          <a:solidFill>
            <a:srgbClr val="DFE3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460664" y="2118992"/>
            <a:ext cx="127000" cy="12700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DFE3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092364" y="2411092"/>
            <a:ext cx="114300" cy="12700"/>
          </a:xfrm>
          <a:custGeom>
            <a:avLst/>
            <a:gdLst/>
            <a:ahLst/>
            <a:cxnLst/>
            <a:rect l="l" t="t" r="r" b="b"/>
            <a:pathLst>
              <a:path w="114300" h="12700">
                <a:moveTo>
                  <a:pt x="114300" y="0"/>
                </a:moveTo>
                <a:lnTo>
                  <a:pt x="0" y="0"/>
                </a:lnTo>
                <a:lnTo>
                  <a:pt x="0" y="12700"/>
                </a:lnTo>
                <a:lnTo>
                  <a:pt x="114300" y="12700"/>
                </a:lnTo>
                <a:lnTo>
                  <a:pt x="114300" y="0"/>
                </a:lnTo>
                <a:close/>
              </a:path>
            </a:pathLst>
          </a:custGeom>
          <a:solidFill>
            <a:srgbClr val="DFE3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330364" y="2741292"/>
            <a:ext cx="165100" cy="12700"/>
          </a:xfrm>
          <a:custGeom>
            <a:avLst/>
            <a:gdLst/>
            <a:ahLst/>
            <a:cxnLst/>
            <a:rect l="l" t="t" r="r" b="b"/>
            <a:pathLst>
              <a:path w="165100" h="12700">
                <a:moveTo>
                  <a:pt x="165100" y="0"/>
                </a:moveTo>
                <a:lnTo>
                  <a:pt x="0" y="0"/>
                </a:lnTo>
                <a:lnTo>
                  <a:pt x="0" y="12700"/>
                </a:lnTo>
                <a:lnTo>
                  <a:pt x="165100" y="12700"/>
                </a:lnTo>
                <a:lnTo>
                  <a:pt x="165100" y="0"/>
                </a:lnTo>
                <a:close/>
              </a:path>
            </a:pathLst>
          </a:custGeom>
          <a:solidFill>
            <a:srgbClr val="DFE3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39964" y="2741292"/>
            <a:ext cx="177800" cy="12700"/>
          </a:xfrm>
          <a:custGeom>
            <a:avLst/>
            <a:gdLst/>
            <a:ahLst/>
            <a:cxnLst/>
            <a:rect l="l" t="t" r="r" b="b"/>
            <a:pathLst>
              <a:path w="177800" h="12700">
                <a:moveTo>
                  <a:pt x="177800" y="0"/>
                </a:moveTo>
                <a:lnTo>
                  <a:pt x="0" y="0"/>
                </a:lnTo>
                <a:lnTo>
                  <a:pt x="0" y="12700"/>
                </a:lnTo>
                <a:lnTo>
                  <a:pt x="177800" y="12700"/>
                </a:lnTo>
                <a:lnTo>
                  <a:pt x="177800" y="0"/>
                </a:lnTo>
                <a:close/>
              </a:path>
            </a:pathLst>
          </a:custGeom>
          <a:solidFill>
            <a:srgbClr val="DFE3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517564" y="1496398"/>
            <a:ext cx="4415155" cy="502539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316865" indent="-227965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316865" algn="l"/>
              </a:tabLst>
            </a:pP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= a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2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libri"/>
                <a:cs typeface="Calibri"/>
              </a:rPr>
              <a:t>bX</a:t>
            </a:r>
            <a:endParaRPr sz="2800">
              <a:latin typeface="Calibri"/>
              <a:cs typeface="Calibri"/>
            </a:endParaRPr>
          </a:p>
          <a:p>
            <a:pPr marL="316865" indent="-227965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316865" algn="l"/>
              </a:tabLst>
            </a:pPr>
            <a:r>
              <a:rPr dirty="0" baseline="-31746" sz="3150">
                <a:solidFill>
                  <a:srgbClr val="DFE3E5"/>
                </a:solidFill>
                <a:latin typeface="Cambria Math"/>
                <a:cs typeface="Cambria Math"/>
              </a:rPr>
              <a:t>𝑏</a:t>
            </a:r>
            <a:r>
              <a:rPr dirty="0" baseline="-31746" sz="3150" spc="232">
                <a:solidFill>
                  <a:srgbClr val="DFE3E5"/>
                </a:solidFill>
                <a:latin typeface="Cambria Math"/>
                <a:cs typeface="Cambria Math"/>
              </a:rPr>
              <a:t> </a:t>
            </a:r>
            <a:r>
              <a:rPr dirty="0" baseline="-31746" sz="3150">
                <a:solidFill>
                  <a:srgbClr val="DFE3E5"/>
                </a:solidFill>
                <a:latin typeface="Cambria Math"/>
                <a:cs typeface="Cambria Math"/>
              </a:rPr>
              <a:t>=</a:t>
            </a:r>
            <a:r>
              <a:rPr dirty="0" baseline="-31746" sz="3150" spc="165">
                <a:solidFill>
                  <a:srgbClr val="DFE3E5"/>
                </a:solidFill>
                <a:latin typeface="Cambria Math"/>
                <a:cs typeface="Cambria Math"/>
              </a:rPr>
              <a:t> </a:t>
            </a:r>
            <a:r>
              <a:rPr dirty="0" u="sng" sz="1500" spc="100">
                <a:solidFill>
                  <a:srgbClr val="DFE3E5"/>
                </a:solidFill>
                <a:uFill>
                  <a:solidFill>
                    <a:srgbClr val="DFE3E5"/>
                  </a:solidFill>
                </a:uFill>
                <a:latin typeface="Cambria Math"/>
                <a:cs typeface="Cambria Math"/>
              </a:rPr>
              <a:t>∑(</a:t>
            </a:r>
            <a:r>
              <a:rPr dirty="0" sz="1500" spc="100">
                <a:solidFill>
                  <a:srgbClr val="DFE3E5"/>
                </a:solidFill>
                <a:latin typeface="Cambria Math"/>
                <a:cs typeface="Cambria Math"/>
              </a:rPr>
              <a:t>𝑥</a:t>
            </a:r>
            <a:r>
              <a:rPr dirty="0" u="sng" sz="1500" spc="100">
                <a:solidFill>
                  <a:srgbClr val="DFE3E5"/>
                </a:solidFill>
                <a:uFill>
                  <a:solidFill>
                    <a:srgbClr val="DFE3E5"/>
                  </a:solidFill>
                </a:uFill>
                <a:latin typeface="Cambria Math"/>
                <a:cs typeface="Cambria Math"/>
              </a:rPr>
              <a:t>$</a:t>
            </a:r>
            <a:r>
              <a:rPr dirty="0" sz="1500" spc="100">
                <a:solidFill>
                  <a:srgbClr val="DFE3E5"/>
                </a:solidFill>
                <a:latin typeface="Cambria Math"/>
                <a:cs typeface="Cambria Math"/>
              </a:rPr>
              <a:t>𝑥</a:t>
            </a:r>
            <a:r>
              <a:rPr dirty="0" u="sng" sz="1500" spc="100">
                <a:solidFill>
                  <a:srgbClr val="DFE3E5"/>
                </a:solidFill>
                <a:uFill>
                  <a:solidFill>
                    <a:srgbClr val="DFE3E5"/>
                  </a:solidFill>
                </a:uFill>
                <a:latin typeface="Cambria Math"/>
                <a:cs typeface="Cambria Math"/>
              </a:rPr>
              <a:t>)∗(</a:t>
            </a:r>
            <a:r>
              <a:rPr dirty="0" sz="1500" spc="100">
                <a:solidFill>
                  <a:srgbClr val="DFE3E5"/>
                </a:solidFill>
                <a:latin typeface="Cambria Math"/>
                <a:cs typeface="Cambria Math"/>
              </a:rPr>
              <a:t>𝑦</a:t>
            </a:r>
            <a:r>
              <a:rPr dirty="0" u="sng" sz="1500" spc="100">
                <a:solidFill>
                  <a:srgbClr val="DFE3E5"/>
                </a:solidFill>
                <a:uFill>
                  <a:solidFill>
                    <a:srgbClr val="DFE3E5"/>
                  </a:solidFill>
                </a:uFill>
                <a:latin typeface="Cambria Math"/>
                <a:cs typeface="Cambria Math"/>
              </a:rPr>
              <a:t>$</a:t>
            </a:r>
            <a:r>
              <a:rPr dirty="0" sz="1500" spc="100">
                <a:solidFill>
                  <a:srgbClr val="DFE3E5"/>
                </a:solidFill>
                <a:latin typeface="Cambria Math"/>
                <a:cs typeface="Cambria Math"/>
              </a:rPr>
              <a:t>𝑦</a:t>
            </a:r>
            <a:r>
              <a:rPr dirty="0" u="sng" sz="1500" spc="100">
                <a:solidFill>
                  <a:srgbClr val="DFE3E5"/>
                </a:solidFill>
                <a:uFill>
                  <a:solidFill>
                    <a:srgbClr val="DFE3E5"/>
                  </a:solidFill>
                </a:uFill>
                <a:latin typeface="Cambria Math"/>
                <a:cs typeface="Cambria Math"/>
              </a:rPr>
              <a:t>)</a:t>
            </a:r>
            <a:endParaRPr sz="1500">
              <a:latin typeface="Cambria Math"/>
              <a:cs typeface="Cambria Math"/>
            </a:endParaRPr>
          </a:p>
          <a:p>
            <a:pPr marL="1090930">
              <a:lnSpc>
                <a:spcPct val="100000"/>
              </a:lnSpc>
              <a:spcBef>
                <a:spcPts val="360"/>
              </a:spcBef>
            </a:pPr>
            <a:r>
              <a:rPr dirty="0" sz="1500" spc="85">
                <a:solidFill>
                  <a:srgbClr val="DFE3E5"/>
                </a:solidFill>
                <a:latin typeface="Cambria Math"/>
                <a:cs typeface="Cambria Math"/>
              </a:rPr>
              <a:t>∑(𝑥$𝑥)</a:t>
            </a:r>
            <a:r>
              <a:rPr dirty="0" baseline="19230" sz="1950" spc="127">
                <a:solidFill>
                  <a:srgbClr val="DFE3E5"/>
                </a:solidFill>
                <a:latin typeface="Cambria Math"/>
                <a:cs typeface="Cambria Math"/>
              </a:rPr>
              <a:t>2</a:t>
            </a:r>
            <a:endParaRPr baseline="19230" sz="1950">
              <a:latin typeface="Cambria Math"/>
              <a:cs typeface="Cambria Math"/>
            </a:endParaRPr>
          </a:p>
          <a:p>
            <a:pPr marL="316865" indent="-227965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316865" algn="l"/>
              </a:tabLst>
            </a:pPr>
            <a:r>
              <a:rPr dirty="0" sz="2000">
                <a:solidFill>
                  <a:srgbClr val="DFE3E5"/>
                </a:solidFill>
                <a:latin typeface="Cambria Math"/>
                <a:cs typeface="Cambria Math"/>
              </a:rPr>
              <a:t>𝑎</a:t>
            </a:r>
            <a:r>
              <a:rPr dirty="0" sz="2000" spc="190">
                <a:solidFill>
                  <a:srgbClr val="DFE3E5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DFE3E5"/>
                </a:solidFill>
                <a:latin typeface="Cambria Math"/>
                <a:cs typeface="Cambria Math"/>
              </a:rPr>
              <a:t>=</a:t>
            </a:r>
            <a:r>
              <a:rPr dirty="0" sz="2000" spc="160">
                <a:solidFill>
                  <a:srgbClr val="DFE3E5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DFE3E5"/>
                </a:solidFill>
                <a:latin typeface="Cambria Math"/>
                <a:cs typeface="Cambria Math"/>
              </a:rPr>
              <a:t>𝑌</a:t>
            </a:r>
            <a:r>
              <a:rPr dirty="0" sz="2000" spc="90">
                <a:solidFill>
                  <a:srgbClr val="DFE3E5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DFE3E5"/>
                </a:solidFill>
                <a:latin typeface="Cambria Math"/>
                <a:cs typeface="Cambria Math"/>
              </a:rPr>
              <a:t>−</a:t>
            </a:r>
            <a:r>
              <a:rPr dirty="0" sz="2000" spc="50">
                <a:solidFill>
                  <a:srgbClr val="DFE3E5"/>
                </a:solidFill>
                <a:latin typeface="Cambria Math"/>
                <a:cs typeface="Cambria Math"/>
              </a:rPr>
              <a:t> </a:t>
            </a:r>
            <a:r>
              <a:rPr dirty="0" sz="2000" spc="-25">
                <a:solidFill>
                  <a:srgbClr val="DFE3E5"/>
                </a:solidFill>
                <a:latin typeface="Cambria Math"/>
                <a:cs typeface="Cambria Math"/>
              </a:rPr>
              <a:t>𝑏𝑋</a:t>
            </a:r>
            <a:endParaRPr sz="2000">
              <a:latin typeface="Cambria Math"/>
              <a:cs typeface="Cambria Math"/>
            </a:endParaRPr>
          </a:p>
          <a:p>
            <a:pPr marL="316865" indent="-22796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316865" algn="l"/>
              </a:tabLst>
            </a:pPr>
            <a:r>
              <a:rPr dirty="0" sz="2100">
                <a:solidFill>
                  <a:srgbClr val="DFE3E5"/>
                </a:solidFill>
                <a:latin typeface="Cambria Math"/>
                <a:cs typeface="Cambria Math"/>
              </a:rPr>
              <a:t>𝑏</a:t>
            </a:r>
            <a:r>
              <a:rPr dirty="0" sz="2100" spc="135">
                <a:solidFill>
                  <a:srgbClr val="DFE3E5"/>
                </a:solidFill>
                <a:latin typeface="Cambria Math"/>
                <a:cs typeface="Cambria Math"/>
              </a:rPr>
              <a:t> </a:t>
            </a:r>
            <a:r>
              <a:rPr dirty="0" sz="2100">
                <a:solidFill>
                  <a:srgbClr val="DFE3E5"/>
                </a:solidFill>
                <a:latin typeface="Cambria Math"/>
                <a:cs typeface="Cambria Math"/>
              </a:rPr>
              <a:t>=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611.36</a:t>
            </a:r>
            <a:r>
              <a:rPr dirty="0" sz="2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2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94.18</a:t>
            </a:r>
            <a:r>
              <a:rPr dirty="0" sz="2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dirty="0" sz="2800" spc="-20">
                <a:solidFill>
                  <a:srgbClr val="FFFFFF"/>
                </a:solidFill>
                <a:latin typeface="Calibri"/>
                <a:cs typeface="Calibri"/>
              </a:rPr>
              <a:t> 6.49</a:t>
            </a:r>
            <a:endParaRPr sz="2800">
              <a:latin typeface="Calibri"/>
              <a:cs typeface="Calibri"/>
            </a:endParaRPr>
          </a:p>
          <a:p>
            <a:pPr marL="316865" indent="-22796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16865" algn="l"/>
              </a:tabLst>
            </a:pPr>
            <a:r>
              <a:rPr dirty="0" sz="2100">
                <a:solidFill>
                  <a:srgbClr val="DFE3E5"/>
                </a:solidFill>
                <a:latin typeface="Cambria Math"/>
                <a:cs typeface="Cambria Math"/>
              </a:rPr>
              <a:t>𝑎</a:t>
            </a:r>
            <a:r>
              <a:rPr dirty="0" sz="2100" spc="160">
                <a:solidFill>
                  <a:srgbClr val="DFE3E5"/>
                </a:solidFill>
                <a:latin typeface="Cambria Math"/>
                <a:cs typeface="Cambria Math"/>
              </a:rPr>
              <a:t> </a:t>
            </a:r>
            <a:r>
              <a:rPr dirty="0" sz="2100">
                <a:solidFill>
                  <a:srgbClr val="DFE3E5"/>
                </a:solidFill>
                <a:latin typeface="Cambria Math"/>
                <a:cs typeface="Cambria Math"/>
              </a:rPr>
              <a:t>=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libri"/>
                <a:cs typeface="Calibri"/>
              </a:rPr>
              <a:t>bX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00"/>
              </a:spcBef>
              <a:buFont typeface="Arial MT"/>
              <a:buChar char="•"/>
            </a:pPr>
            <a:endParaRPr sz="2100">
              <a:latin typeface="Calibri"/>
              <a:cs typeface="Calibri"/>
            </a:endParaRPr>
          </a:p>
          <a:p>
            <a:pPr marL="317500" marR="30480" indent="-228600">
              <a:lnSpc>
                <a:spcPct val="78900"/>
              </a:lnSpc>
              <a:spcBef>
                <a:spcPts val="5"/>
              </a:spcBef>
              <a:buFont typeface="Arial MT"/>
              <a:buChar char="•"/>
              <a:tabLst>
                <a:tab pos="317500" algn="l"/>
              </a:tabLst>
            </a:pP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dirty="0" sz="2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Predicting</a:t>
            </a:r>
            <a:r>
              <a:rPr dirty="0" sz="2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Grade(Y)</a:t>
            </a:r>
            <a:r>
              <a:rPr dirty="0" sz="2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student</a:t>
            </a:r>
            <a:r>
              <a:rPr dirty="0" sz="2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dirty="0" sz="2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spent</a:t>
            </a:r>
            <a:r>
              <a:rPr dirty="0" sz="2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Calibri"/>
                <a:cs typeface="Calibri"/>
              </a:rPr>
              <a:t>2.35 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hours</a:t>
            </a:r>
            <a:endParaRPr sz="2800">
              <a:latin typeface="Calibri"/>
              <a:cs typeface="Calibri"/>
            </a:endParaRPr>
          </a:p>
          <a:p>
            <a:pPr marL="316865" indent="-22796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16865" algn="l"/>
              </a:tabLst>
            </a:pP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30.18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6.49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  <a:p>
            <a:pPr marL="316865" indent="-22796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16865" algn="l"/>
              </a:tabLst>
            </a:pP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45.43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139306" y="642162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77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7" y="1549548"/>
            <a:ext cx="7429672" cy="5087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475" y="876300"/>
            <a:ext cx="4962525" cy="484822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16617" y="2867025"/>
            <a:ext cx="1397635" cy="358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55">
                <a:latin typeface="Calibri"/>
                <a:cs typeface="Calibri"/>
              </a:rPr>
              <a:t>Mou5e</a:t>
            </a:r>
            <a:r>
              <a:rPr dirty="0" sz="2150" spc="200">
                <a:latin typeface="Calibri"/>
                <a:cs typeface="Calibri"/>
              </a:rPr>
              <a:t> </a:t>
            </a:r>
            <a:r>
              <a:rPr dirty="0" sz="2150" spc="30">
                <a:latin typeface="Calibri"/>
                <a:cs typeface="Calibri"/>
              </a:rPr>
              <a:t>size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11409" y="5900836"/>
            <a:ext cx="176911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solidFill>
                  <a:srgbClr val="0F0F0F"/>
                </a:solidFill>
                <a:latin typeface="Calibri"/>
                <a:cs typeface="Calibri"/>
              </a:rPr>
              <a:t>Mou5e</a:t>
            </a:r>
            <a:r>
              <a:rPr dirty="0" sz="2250" spc="2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11851" rIns="0" bIns="0" rtlCol="0" vert="horz">
            <a:spAutoFit/>
          </a:bodyPr>
          <a:lstStyle/>
          <a:p>
            <a:pPr marL="830580">
              <a:lnSpc>
                <a:spcPct val="100000"/>
              </a:lnSpc>
              <a:spcBef>
                <a:spcPts val="90"/>
              </a:spcBef>
            </a:pPr>
            <a:r>
              <a:rPr dirty="0" sz="2350" spc="-10">
                <a:solidFill>
                  <a:srgbClr val="0C0C0C"/>
                </a:solidFill>
                <a:latin typeface="Calibri"/>
                <a:cs typeface="Calibri"/>
              </a:rPr>
              <a:t>Rotate</a:t>
            </a:r>
            <a:r>
              <a:rPr dirty="0" sz="2350" spc="11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dirty="0" sz="2350" spc="4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F1F1F"/>
                </a:solidFill>
                <a:latin typeface="Calibri"/>
                <a:cs typeface="Calibri"/>
              </a:rPr>
              <a:t>line</a:t>
            </a:r>
            <a:r>
              <a:rPr dirty="0" sz="2350" spc="7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0F0F0F"/>
                </a:solidFill>
                <a:latin typeface="Calibri"/>
                <a:cs typeface="Calibri"/>
              </a:rPr>
              <a:t>a</a:t>
            </a:r>
            <a:r>
              <a:rPr dirty="0" sz="2350" spc="-2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51515"/>
                </a:solidFill>
                <a:latin typeface="Calibri"/>
                <a:cs typeface="Calibri"/>
              </a:rPr>
              <a:t>little</a:t>
            </a:r>
            <a:r>
              <a:rPr dirty="0" sz="2350" spc="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A1A1A"/>
                </a:solidFill>
                <a:latin typeface="Calibri"/>
                <a:cs typeface="Calibri"/>
              </a:rPr>
              <a:t>bit</a:t>
            </a:r>
            <a:r>
              <a:rPr dirty="0" sz="2350" spc="2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31313"/>
                </a:solidFill>
                <a:latin typeface="Calibri"/>
                <a:cs typeface="Calibri"/>
              </a:rPr>
              <a:t>more...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950" y="1019175"/>
            <a:ext cx="4972050" cy="470535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35171" y="2857103"/>
            <a:ext cx="1372870" cy="37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>
                <a:latin typeface="Times New Roman"/>
                <a:cs typeface="Times New Roman"/>
              </a:rPr>
              <a:t>Mou5e</a:t>
            </a:r>
            <a:r>
              <a:rPr dirty="0" sz="2250" spc="130">
                <a:latin typeface="Times New Roman"/>
                <a:cs typeface="Times New Roman"/>
              </a:rPr>
              <a:t> </a:t>
            </a:r>
            <a:r>
              <a:rPr dirty="0" sz="2250" spc="-20">
                <a:latin typeface="Times New Roman"/>
                <a:cs typeface="Times New Roman"/>
              </a:rPr>
              <a:t>size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11409" y="5900836"/>
            <a:ext cx="1776730" cy="31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0"/>
              </a:lnSpc>
            </a:pPr>
            <a:r>
              <a:rPr dirty="0" sz="2250">
                <a:latin typeface="Calibri"/>
                <a:cs typeface="Calibri"/>
              </a:rPr>
              <a:t>Mouse</a:t>
            </a:r>
            <a:r>
              <a:rPr dirty="0" sz="2250" spc="465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weight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503716" y="2085578"/>
            <a:ext cx="2491740" cy="7327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11935" algn="l"/>
              </a:tabLst>
            </a:pPr>
            <a:r>
              <a:rPr dirty="0" sz="2250">
                <a:solidFill>
                  <a:srgbClr val="1C1C1C"/>
                </a:solidFill>
                <a:latin typeface="Times New Roman"/>
                <a:cs typeface="Times New Roman"/>
              </a:rPr>
              <a:t>Sum</a:t>
            </a:r>
            <a:r>
              <a:rPr dirty="0" sz="2250" spc="39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161616"/>
                </a:solidFill>
                <a:latin typeface="Times New Roman"/>
                <a:cs typeface="Times New Roman"/>
              </a:rPr>
              <a:t>up</a:t>
            </a:r>
            <a:r>
              <a:rPr dirty="0" sz="2250" spc="40">
                <a:solidFill>
                  <a:srgbClr val="161616"/>
                </a:solidFill>
                <a:latin typeface="Times New Roman"/>
                <a:cs typeface="Times New Roman"/>
              </a:rPr>
              <a:t> </a:t>
            </a:r>
            <a:r>
              <a:rPr dirty="0" sz="2250" spc="-25">
                <a:solidFill>
                  <a:srgbClr val="1D1D1D"/>
                </a:solidFill>
                <a:latin typeface="Times New Roman"/>
                <a:cs typeface="Times New Roman"/>
              </a:rPr>
              <a:t>the</a:t>
            </a:r>
            <a:r>
              <a:rPr dirty="0" sz="2250">
                <a:solidFill>
                  <a:srgbClr val="1D1D1D"/>
                </a:solidFill>
                <a:latin typeface="Times New Roman"/>
                <a:cs typeface="Times New Roman"/>
              </a:rPr>
              <a:t>	</a:t>
            </a:r>
            <a:r>
              <a:rPr dirty="0" sz="2250" spc="70">
                <a:solidFill>
                  <a:srgbClr val="161616"/>
                </a:solidFill>
                <a:latin typeface="Times New Roman"/>
                <a:cs typeface="Times New Roman"/>
              </a:rPr>
              <a:t>squared</a:t>
            </a:r>
            <a:endParaRPr sz="225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  <a:spcBef>
                <a:spcPts val="150"/>
              </a:spcBef>
            </a:pPr>
            <a:r>
              <a:rPr dirty="0" sz="2250" spc="-10">
                <a:solidFill>
                  <a:srgbClr val="111111"/>
                </a:solidFill>
                <a:latin typeface="Cambria"/>
                <a:cs typeface="Cambria"/>
              </a:rPr>
              <a:t>re5iduals...</a:t>
            </a:r>
            <a:endParaRPr sz="22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2025-01-10T22:24:54Z</dcterms:created>
  <dcterms:modified xsi:type="dcterms:W3CDTF">2025-01-10T22:24:54Z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2024-11-18T00:00:00Z</vt:filetime>
  </property>
  <property fmtid="{D5CDD505-2E9C-101B-9397-08002B2CF9AE}" pid="3" name="LastSaved">
    <vt:filetime>2025-01-10T00:00:00Z</vt:filetime>
  </property>
  <property fmtid="{D5CDD505-2E9C-101B-9397-08002B2CF9AE}" pid="4" name="Producer">
    <vt:lpwstr>macOS Version 11.1 (Build 20C69) Quartz PDFContext</vt:lpwstr>
  </property>
</Properties>
</file>